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7"/>
  </p:notesMasterIdLst>
  <p:handoutMasterIdLst>
    <p:handoutMasterId r:id="rId48"/>
  </p:handoutMasterIdLst>
  <p:sldIdLst>
    <p:sldId id="256" r:id="rId5"/>
    <p:sldId id="261" r:id="rId6"/>
    <p:sldId id="260" r:id="rId7"/>
    <p:sldId id="274" r:id="rId8"/>
    <p:sldId id="265" r:id="rId9"/>
    <p:sldId id="276" r:id="rId10"/>
    <p:sldId id="277" r:id="rId11"/>
    <p:sldId id="266" r:id="rId12"/>
    <p:sldId id="279" r:id="rId13"/>
    <p:sldId id="267" r:id="rId14"/>
    <p:sldId id="281" r:id="rId15"/>
    <p:sldId id="282" r:id="rId16"/>
    <p:sldId id="283" r:id="rId17"/>
    <p:sldId id="284" r:id="rId18"/>
    <p:sldId id="288" r:id="rId19"/>
    <p:sldId id="289" r:id="rId20"/>
    <p:sldId id="290" r:id="rId21"/>
    <p:sldId id="293" r:id="rId22"/>
    <p:sldId id="294" r:id="rId23"/>
    <p:sldId id="295" r:id="rId24"/>
    <p:sldId id="334" r:id="rId25"/>
    <p:sldId id="268" r:id="rId26"/>
    <p:sldId id="296" r:id="rId27"/>
    <p:sldId id="269" r:id="rId28"/>
    <p:sldId id="297" r:id="rId29"/>
    <p:sldId id="298" r:id="rId30"/>
    <p:sldId id="299" r:id="rId31"/>
    <p:sldId id="270" r:id="rId32"/>
    <p:sldId id="300" r:id="rId33"/>
    <p:sldId id="271" r:id="rId34"/>
    <p:sldId id="301" r:id="rId35"/>
    <p:sldId id="272" r:id="rId36"/>
    <p:sldId id="302" r:id="rId37"/>
    <p:sldId id="273" r:id="rId38"/>
    <p:sldId id="303" r:id="rId39"/>
    <p:sldId id="304" r:id="rId40"/>
    <p:sldId id="306" r:id="rId41"/>
    <p:sldId id="305" r:id="rId42"/>
    <p:sldId id="307" r:id="rId43"/>
    <p:sldId id="332" r:id="rId44"/>
    <p:sldId id="333" r:id="rId45"/>
    <p:sldId id="263" r:id="rId46"/>
  </p:sldIdLst>
  <p:sldSz cx="9144000" cy="5715000" type="screen16x1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A29"/>
    <a:srgbClr val="59595C"/>
    <a:srgbClr val="BA9074"/>
    <a:srgbClr val="0F2D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3" d="100"/>
          <a:sy n="103" d="100"/>
        </p:scale>
        <p:origin x="902" y="77"/>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ZA" dirty="0"/>
              <a:t>2022/23</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2022/23</c:v>
                </c:pt>
              </c:strCache>
            </c:strRef>
          </c:tx>
          <c:explosion val="1"/>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17D8-43D4-8028-4CB1369C475A}"/>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17D8-43D4-8028-4CB1369C475A}"/>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17D8-43D4-8028-4CB1369C475A}"/>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17D8-43D4-8028-4CB1369C475A}"/>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17D8-43D4-8028-4CB1369C475A}"/>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17D8-43D4-8028-4CB1369C475A}"/>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17D8-43D4-8028-4CB1369C475A}"/>
                </c:ext>
              </c:extLst>
            </c:dLbl>
            <c:dLbl>
              <c:idx val="1"/>
              <c:layout>
                <c:manualLayout>
                  <c:x val="0.18075925655397809"/>
                  <c:y val="-8.2407181048593185E-3"/>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7D8-43D4-8028-4CB1369C475A}"/>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17D8-43D4-8028-4CB1369C475A}"/>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17D8-43D4-8028-4CB1369C475A}"/>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17D8-43D4-8028-4CB1369C475A}"/>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17D8-43D4-8028-4CB1369C475A}"/>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Personal Income Tax</c:v>
                </c:pt>
                <c:pt idx="1">
                  <c:v>Corporate Tax</c:v>
                </c:pt>
                <c:pt idx="2">
                  <c:v>VAT</c:v>
                </c:pt>
                <c:pt idx="3">
                  <c:v>Customs &amp; Excise Duty</c:v>
                </c:pt>
                <c:pt idx="4">
                  <c:v>Fuel Levy</c:v>
                </c:pt>
                <c:pt idx="5">
                  <c:v>Other</c:v>
                </c:pt>
              </c:strCache>
            </c:strRef>
          </c:cat>
          <c:val>
            <c:numRef>
              <c:f>Sheet1!$B$2:$B$7</c:f>
              <c:numCache>
                <c:formatCode>General</c:formatCode>
                <c:ptCount val="6"/>
                <c:pt idx="0">
                  <c:v>587.9</c:v>
                </c:pt>
                <c:pt idx="1">
                  <c:v>269.89999999999998</c:v>
                </c:pt>
                <c:pt idx="2">
                  <c:v>439.7</c:v>
                </c:pt>
                <c:pt idx="3">
                  <c:v>117.4</c:v>
                </c:pt>
                <c:pt idx="4">
                  <c:v>89.1</c:v>
                </c:pt>
                <c:pt idx="5">
                  <c:v>94.5</c:v>
                </c:pt>
              </c:numCache>
            </c:numRef>
          </c:val>
          <c:extLst>
            <c:ext xmlns:c16="http://schemas.microsoft.com/office/drawing/2014/chart" uri="{C3380CC4-5D6E-409C-BE32-E72D297353CC}">
              <c16:uniqueId val="{0000000C-17D8-43D4-8028-4CB1369C475A}"/>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How will it be spend?</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F54-4327-8308-C48921961E5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F54-4327-8308-C48921961E5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F54-4327-8308-C48921961E5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5F54-4327-8308-C48921961E5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5F54-4327-8308-C48921961E56}"/>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5F54-4327-8308-C48921961E56}"/>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5F54-4327-8308-C48921961E56}"/>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5F54-4327-8308-C48921961E56}"/>
              </c:ext>
            </c:extLst>
          </c:dPt>
          <c:cat>
            <c:strRef>
              <c:f>Sheet1!$A$2:$A$9</c:f>
              <c:strCache>
                <c:ptCount val="8"/>
                <c:pt idx="0">
                  <c:v>Learning and culture</c:v>
                </c:pt>
                <c:pt idx="1">
                  <c:v>Health</c:v>
                </c:pt>
                <c:pt idx="2">
                  <c:v>Social Development</c:v>
                </c:pt>
                <c:pt idx="3">
                  <c:v>Community development</c:v>
                </c:pt>
                <c:pt idx="4">
                  <c:v>Economic development</c:v>
                </c:pt>
                <c:pt idx="5">
                  <c:v>Peace and Security</c:v>
                </c:pt>
                <c:pt idx="6">
                  <c:v>General Public Services</c:v>
                </c:pt>
                <c:pt idx="7">
                  <c:v>Payment for financial assets</c:v>
                </c:pt>
              </c:strCache>
            </c:strRef>
          </c:cat>
          <c:val>
            <c:numRef>
              <c:f>Sheet1!$B$2:$B$9</c:f>
              <c:numCache>
                <c:formatCode>"R"\ #\ ##0.00;[Red]"R"\ \-#\ ##0.00</c:formatCode>
                <c:ptCount val="8"/>
                <c:pt idx="0">
                  <c:v>441.5</c:v>
                </c:pt>
                <c:pt idx="1">
                  <c:v>259</c:v>
                </c:pt>
                <c:pt idx="2" formatCode="General">
                  <c:v>364.4</c:v>
                </c:pt>
                <c:pt idx="3" formatCode="General">
                  <c:v>236.3</c:v>
                </c:pt>
                <c:pt idx="4" formatCode="General">
                  <c:v>227.1</c:v>
                </c:pt>
                <c:pt idx="5" formatCode="General">
                  <c:v>220.7</c:v>
                </c:pt>
                <c:pt idx="6" formatCode="General">
                  <c:v>69.2</c:v>
                </c:pt>
                <c:pt idx="7" formatCode="General">
                  <c:v>27.2</c:v>
                </c:pt>
              </c:numCache>
            </c:numRef>
          </c:val>
          <c:extLst>
            <c:ext xmlns:c16="http://schemas.microsoft.com/office/drawing/2014/chart" uri="{C3380CC4-5D6E-409C-BE32-E72D297353CC}">
              <c16:uniqueId val="{00000012-5F54-4327-8308-C48921961E56}"/>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16552F-A3FB-468E-9434-716E751B00D2}"/>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ZA"/>
          </a:p>
        </p:txBody>
      </p:sp>
      <p:sp>
        <p:nvSpPr>
          <p:cNvPr id="3" name="Date Placeholder 2">
            <a:extLst>
              <a:ext uri="{FF2B5EF4-FFF2-40B4-BE49-F238E27FC236}">
                <a16:creationId xmlns:a16="http://schemas.microsoft.com/office/drawing/2014/main" id="{972A3F1F-316B-4264-A689-6CFB6478F14F}"/>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endParaRPr lang="en-ZA"/>
          </a:p>
        </p:txBody>
      </p:sp>
      <p:sp>
        <p:nvSpPr>
          <p:cNvPr id="4" name="Footer Placeholder 3">
            <a:extLst>
              <a:ext uri="{FF2B5EF4-FFF2-40B4-BE49-F238E27FC236}">
                <a16:creationId xmlns:a16="http://schemas.microsoft.com/office/drawing/2014/main" id="{055443BD-EED0-4BF6-A232-47BD737BC448}"/>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ZA"/>
          </a:p>
        </p:txBody>
      </p:sp>
      <p:sp>
        <p:nvSpPr>
          <p:cNvPr id="5" name="Slide Number Placeholder 4">
            <a:extLst>
              <a:ext uri="{FF2B5EF4-FFF2-40B4-BE49-F238E27FC236}">
                <a16:creationId xmlns:a16="http://schemas.microsoft.com/office/drawing/2014/main" id="{3CC5D6B2-E0D6-4C58-BCC2-EC394FA1F225}"/>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ACC55F55-26F1-497B-9D75-5953732B13E7}" type="slidenum">
              <a:rPr lang="en-ZA" smtClean="0"/>
              <a:t>‹#›</a:t>
            </a:fld>
            <a:endParaRPr lang="en-ZA"/>
          </a:p>
        </p:txBody>
      </p:sp>
    </p:spTree>
    <p:extLst>
      <p:ext uri="{BB962C8B-B14F-4D97-AF65-F5344CB8AC3E}">
        <p14:creationId xmlns:p14="http://schemas.microsoft.com/office/powerpoint/2010/main" val="289312918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ZA"/>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endParaRPr lang="en-ZA"/>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ZA"/>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ZA"/>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C47AE98-5000-4864-8590-E0D064789703}" type="slidenum">
              <a:rPr lang="en-ZA" smtClean="0"/>
              <a:t>‹#›</a:t>
            </a:fld>
            <a:endParaRPr lang="en-ZA"/>
          </a:p>
        </p:txBody>
      </p:sp>
    </p:spTree>
    <p:extLst>
      <p:ext uri="{BB962C8B-B14F-4D97-AF65-F5344CB8AC3E}">
        <p14:creationId xmlns:p14="http://schemas.microsoft.com/office/powerpoint/2010/main" val="333489303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rs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7ECE369-2081-4A89-BE49-218CBDCDCAB5}" type="slidenum">
              <a:rPr lang="en-ZA" smtClean="0"/>
              <a:t>‹#›</a:t>
            </a:fld>
            <a:endParaRPr lang="en-ZA"/>
          </a:p>
        </p:txBody>
      </p:sp>
      <p:sp>
        <p:nvSpPr>
          <p:cNvPr id="15" name="Text Placeholder 14">
            <a:extLst>
              <a:ext uri="{FF2B5EF4-FFF2-40B4-BE49-F238E27FC236}">
                <a16:creationId xmlns:a16="http://schemas.microsoft.com/office/drawing/2014/main" id="{28EE76E0-F3B7-45AD-B363-930DD0F6F04B}"/>
              </a:ext>
            </a:extLst>
          </p:cNvPr>
          <p:cNvSpPr>
            <a:spLocks noGrp="1"/>
          </p:cNvSpPr>
          <p:nvPr>
            <p:ph type="body" sz="quarter" idx="13" hasCustomPrompt="1"/>
          </p:nvPr>
        </p:nvSpPr>
        <p:spPr>
          <a:xfrm>
            <a:off x="4861719" y="3352684"/>
            <a:ext cx="3192462" cy="302840"/>
          </a:xfrm>
          <a:noFill/>
        </p:spPr>
        <p:txBody>
          <a:bodyPr wrap="square" lIns="0" tIns="0" rIns="0" bIns="0" rtlCol="0">
            <a:spAutoFit/>
          </a:bodyPr>
          <a:lstStyle>
            <a:lvl1pPr marL="0" indent="0">
              <a:buNone/>
              <a:defRPr lang="en-US" sz="2400" smtClean="0">
                <a:solidFill>
                  <a:schemeClr val="bg1"/>
                </a:solidFill>
                <a:latin typeface="Idealist Sans" pitchFamily="2" charset="0"/>
                <a:ea typeface="Titillium Light" charset="0"/>
                <a:cs typeface="Titillium Light" charset="0"/>
              </a:defRPr>
            </a:lvl1pPr>
            <a:lvl2pPr>
              <a:defRPr lang="en-US" smtClean="0"/>
            </a:lvl2pPr>
            <a:lvl3pPr>
              <a:defRPr lang="en-US" sz="1800" smtClean="0"/>
            </a:lvl3pPr>
            <a:lvl4pPr>
              <a:defRPr lang="en-US" sz="1800" smtClean="0"/>
            </a:lvl4pPr>
            <a:lvl5pPr>
              <a:defRPr lang="en-ZA" sz="1800"/>
            </a:lvl5pPr>
          </a:lstStyle>
          <a:p>
            <a:pPr marL="0" lvl="0" algn="r" defTabSz="457200">
              <a:lnSpc>
                <a:spcPct val="80000"/>
              </a:lnSpc>
            </a:pPr>
            <a:r>
              <a:rPr lang="en-US" dirty="0"/>
              <a:t>Title here</a:t>
            </a:r>
            <a:endParaRPr lang="en-ZA" dirty="0"/>
          </a:p>
        </p:txBody>
      </p:sp>
    </p:spTree>
    <p:extLst>
      <p:ext uri="{BB962C8B-B14F-4D97-AF65-F5344CB8AC3E}">
        <p14:creationId xmlns:p14="http://schemas.microsoft.com/office/powerpoint/2010/main" val="559724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rse Inform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78E5927-F678-4D3B-AF2C-469B3BC5A2C5}"/>
              </a:ext>
            </a:extLst>
          </p:cNvPr>
          <p:cNvSpPr>
            <a:spLocks noGrp="1"/>
          </p:cNvSpPr>
          <p:nvPr>
            <p:ph type="ftr" sz="quarter" idx="10"/>
          </p:nvPr>
        </p:nvSpPr>
        <p:spPr/>
        <p:txBody>
          <a:bodyPr/>
          <a:lstStyle/>
          <a:p>
            <a:endParaRPr lang="en-ZA"/>
          </a:p>
        </p:txBody>
      </p:sp>
      <p:sp>
        <p:nvSpPr>
          <p:cNvPr id="4" name="Slide Number Placeholder 3">
            <a:extLst>
              <a:ext uri="{FF2B5EF4-FFF2-40B4-BE49-F238E27FC236}">
                <a16:creationId xmlns:a16="http://schemas.microsoft.com/office/drawing/2014/main" id="{C1BABF3D-1794-4F30-B9AA-02DF99422E1A}"/>
              </a:ext>
            </a:extLst>
          </p:cNvPr>
          <p:cNvSpPr>
            <a:spLocks noGrp="1"/>
          </p:cNvSpPr>
          <p:nvPr>
            <p:ph type="sldNum" sz="quarter" idx="11"/>
          </p:nvPr>
        </p:nvSpPr>
        <p:spPr/>
        <p:txBody>
          <a:bodyPr/>
          <a:lstStyle/>
          <a:p>
            <a:fld id="{37ECE369-2081-4A89-BE49-218CBDCDCAB5}" type="slidenum">
              <a:rPr lang="en-ZA" smtClean="0"/>
              <a:t>‹#›</a:t>
            </a:fld>
            <a:endParaRPr lang="en-ZA"/>
          </a:p>
        </p:txBody>
      </p:sp>
      <p:sp>
        <p:nvSpPr>
          <p:cNvPr id="6" name="TextBox 5">
            <a:extLst>
              <a:ext uri="{FF2B5EF4-FFF2-40B4-BE49-F238E27FC236}">
                <a16:creationId xmlns:a16="http://schemas.microsoft.com/office/drawing/2014/main" id="{3DD528EC-1F94-48EF-944E-6C98A578F7FE}"/>
              </a:ext>
            </a:extLst>
          </p:cNvPr>
          <p:cNvSpPr txBox="1"/>
          <p:nvPr userDrawn="1"/>
        </p:nvSpPr>
        <p:spPr>
          <a:xfrm>
            <a:off x="1823224" y="2129095"/>
            <a:ext cx="5497551" cy="1456809"/>
          </a:xfrm>
          <a:prstGeom prst="rect">
            <a:avLst/>
          </a:prstGeom>
          <a:noFill/>
        </p:spPr>
        <p:txBody>
          <a:bodyPr wrap="square">
            <a:spAutoFit/>
          </a:bodyPr>
          <a:lstStyle/>
          <a:p>
            <a:pPr marL="0" indent="0" algn="l">
              <a:spcAft>
                <a:spcPts val="1000"/>
              </a:spcAft>
              <a:buFont typeface="Arial" panose="020B0604020202020204" pitchFamily="34" charset="0"/>
              <a:buNone/>
            </a:pPr>
            <a:r>
              <a:rPr lang="en-ZA" altLang="en-US" sz="2400" dirty="0">
                <a:solidFill>
                  <a:srgbClr val="59595C"/>
                </a:solidFill>
                <a:latin typeface="Idealist Sans"/>
                <a:cs typeface="Arial" panose="020B0604020202020204" pitchFamily="34" charset="0"/>
              </a:rPr>
              <a:t>Date:</a:t>
            </a:r>
          </a:p>
          <a:p>
            <a:pPr marL="0" indent="0" algn="l">
              <a:spcAft>
                <a:spcPts val="1000"/>
              </a:spcAft>
              <a:buFont typeface="Arial" panose="020B0604020202020204" pitchFamily="34" charset="0"/>
              <a:buNone/>
            </a:pPr>
            <a:r>
              <a:rPr lang="en-ZA" altLang="en-US" sz="2400" dirty="0">
                <a:solidFill>
                  <a:srgbClr val="59595C"/>
                </a:solidFill>
                <a:latin typeface="Idealist Sans"/>
                <a:cs typeface="Arial" panose="020B0604020202020204" pitchFamily="34" charset="0"/>
              </a:rPr>
              <a:t>Presenter: </a:t>
            </a:r>
          </a:p>
          <a:p>
            <a:pPr marL="0" indent="0" algn="l">
              <a:spcAft>
                <a:spcPts val="1000"/>
              </a:spcAft>
              <a:buFont typeface="Arial" panose="020B0604020202020204" pitchFamily="34" charset="0"/>
              <a:buNone/>
            </a:pPr>
            <a:r>
              <a:rPr lang="en-ZA" altLang="en-US" sz="2400" dirty="0">
                <a:solidFill>
                  <a:srgbClr val="59595C"/>
                </a:solidFill>
                <a:latin typeface="Idealist Sans"/>
                <a:cs typeface="Arial" panose="020B0604020202020204" pitchFamily="34" charset="0"/>
              </a:rPr>
              <a:t>E-mail:  wessel@coretax.co.za</a:t>
            </a:r>
          </a:p>
        </p:txBody>
      </p:sp>
      <p:sp>
        <p:nvSpPr>
          <p:cNvPr id="10" name="TextBox 9">
            <a:extLst>
              <a:ext uri="{FF2B5EF4-FFF2-40B4-BE49-F238E27FC236}">
                <a16:creationId xmlns:a16="http://schemas.microsoft.com/office/drawing/2014/main" id="{C2142F7F-FB8E-45A9-89DC-EC64F6CF5E3C}"/>
              </a:ext>
            </a:extLst>
          </p:cNvPr>
          <p:cNvSpPr txBox="1"/>
          <p:nvPr userDrawn="1"/>
        </p:nvSpPr>
        <p:spPr>
          <a:xfrm>
            <a:off x="52039" y="111654"/>
            <a:ext cx="8973015" cy="646331"/>
          </a:xfrm>
          <a:prstGeom prst="rect">
            <a:avLst/>
          </a:prstGeom>
          <a:noFill/>
        </p:spPr>
        <p:txBody>
          <a:bodyPr wrap="square">
            <a:spAutoFit/>
          </a:bodyPr>
          <a:lstStyle/>
          <a:p>
            <a:pPr marL="0" indent="0" algn="ctr">
              <a:spcAft>
                <a:spcPts val="1000"/>
              </a:spcAft>
              <a:buFont typeface="Arial" panose="020B0604020202020204" pitchFamily="34" charset="0"/>
              <a:buNone/>
            </a:pPr>
            <a:r>
              <a:rPr lang="en-ZA" altLang="en-US" sz="3600" dirty="0">
                <a:solidFill>
                  <a:srgbClr val="59595C"/>
                </a:solidFill>
                <a:latin typeface="Idealist Sans"/>
                <a:cs typeface="Arial" panose="020B0604020202020204" pitchFamily="34" charset="0"/>
              </a:rPr>
              <a:t>Core Tax</a:t>
            </a:r>
          </a:p>
        </p:txBody>
      </p:sp>
      <p:sp>
        <p:nvSpPr>
          <p:cNvPr id="15" name="Text Placeholder 14">
            <a:extLst>
              <a:ext uri="{FF2B5EF4-FFF2-40B4-BE49-F238E27FC236}">
                <a16:creationId xmlns:a16="http://schemas.microsoft.com/office/drawing/2014/main" id="{D6E62583-CB39-44EA-9B2A-1DE39A94EAC2}"/>
              </a:ext>
            </a:extLst>
          </p:cNvPr>
          <p:cNvSpPr>
            <a:spLocks noGrp="1"/>
          </p:cNvSpPr>
          <p:nvPr>
            <p:ph type="body" sz="quarter" idx="12" hasCustomPrompt="1"/>
          </p:nvPr>
        </p:nvSpPr>
        <p:spPr>
          <a:xfrm>
            <a:off x="2640825" y="2172320"/>
            <a:ext cx="2312988" cy="393700"/>
          </a:xfrm>
        </p:spPr>
        <p:txBody>
          <a:bodyPr>
            <a:noAutofit/>
          </a:bodyPr>
          <a:lstStyle>
            <a:lvl1pPr marL="0" indent="0">
              <a:buNone/>
              <a:defRPr sz="2400"/>
            </a:lvl1pPr>
          </a:lstStyle>
          <a:p>
            <a:pPr lvl="0"/>
            <a:r>
              <a:rPr lang="en-US" dirty="0"/>
              <a:t>Insert Date</a:t>
            </a:r>
            <a:endParaRPr lang="en-ZA" dirty="0"/>
          </a:p>
        </p:txBody>
      </p:sp>
    </p:spTree>
    <p:extLst>
      <p:ext uri="{BB962C8B-B14F-4D97-AF65-F5344CB8AC3E}">
        <p14:creationId xmlns:p14="http://schemas.microsoft.com/office/powerpoint/2010/main" val="53552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the presen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6FED93B-EA89-41AF-A24E-F9F389F7A2EA}"/>
              </a:ext>
            </a:extLst>
          </p:cNvPr>
          <p:cNvSpPr txBox="1"/>
          <p:nvPr userDrawn="1"/>
        </p:nvSpPr>
        <p:spPr>
          <a:xfrm>
            <a:off x="3377083" y="1731805"/>
            <a:ext cx="4248472" cy="3710631"/>
          </a:xfrm>
          <a:prstGeom prst="rect">
            <a:avLst/>
          </a:prstGeom>
          <a:noFill/>
        </p:spPr>
        <p:txBody>
          <a:bodyPr wrap="square" rtlCol="0">
            <a:spAutoFit/>
          </a:bodyPr>
          <a:lstStyle/>
          <a:p>
            <a:pPr marL="171450" lvl="1" indent="-171450" algn="l" defTabSz="800100" rtl="0">
              <a:lnSpc>
                <a:spcPct val="90000"/>
              </a:lnSpc>
              <a:spcBef>
                <a:spcPct val="0"/>
              </a:spcBef>
              <a:spcAft>
                <a:spcPct val="15000"/>
              </a:spcAft>
              <a:buChar char="••"/>
            </a:pPr>
            <a:r>
              <a:rPr lang="en-ZA" sz="1650" b="0" i="0" kern="1200" dirty="0" err="1">
                <a:solidFill>
                  <a:srgbClr val="59595C"/>
                </a:solidFill>
              </a:rPr>
              <a:t>B.Compt</a:t>
            </a:r>
            <a:r>
              <a:rPr lang="en-ZA" sz="1650" b="0" i="0" kern="1200" dirty="0">
                <a:solidFill>
                  <a:srgbClr val="59595C"/>
                </a:solidFill>
              </a:rPr>
              <a:t> (Hons) </a:t>
            </a:r>
            <a:r>
              <a:rPr lang="en-ZA" sz="1650" b="0" i="0" kern="1200" dirty="0" err="1">
                <a:solidFill>
                  <a:srgbClr val="59595C"/>
                </a:solidFill>
              </a:rPr>
              <a:t>HDip</a:t>
            </a:r>
            <a:r>
              <a:rPr lang="en-ZA" sz="1650" b="0" i="0" kern="1200" dirty="0">
                <a:solidFill>
                  <a:srgbClr val="59595C"/>
                </a:solidFill>
              </a:rPr>
              <a:t> Tax </a:t>
            </a:r>
            <a:r>
              <a:rPr lang="en-ZA" sz="1650" b="0" i="0" kern="1200" dirty="0" err="1">
                <a:solidFill>
                  <a:srgbClr val="59595C"/>
                </a:solidFill>
              </a:rPr>
              <a:t>MCom</a:t>
            </a:r>
            <a:r>
              <a:rPr lang="en-ZA" sz="1650" b="0" i="0" kern="1200" dirty="0">
                <a:solidFill>
                  <a:srgbClr val="59595C"/>
                </a:solidFill>
              </a:rPr>
              <a:t> (Taxation) </a:t>
            </a:r>
            <a:r>
              <a:rPr kumimoji="0" lang="en-US" sz="1650" b="0" i="0" u="none" strike="noStrike" kern="1200" cap="none" normalizeH="0" baseline="0" dirty="0">
                <a:ln>
                  <a:noFill/>
                </a:ln>
                <a:solidFill>
                  <a:srgbClr val="59595C"/>
                </a:solidFill>
                <a:effectLst/>
                <a:latin typeface="+mn-lt"/>
                <a:ea typeface="+mn-ea"/>
                <a:cs typeface="+mn-cs"/>
              </a:rPr>
              <a:t> </a:t>
            </a:r>
            <a:endParaRPr kumimoji="0" lang="en-ZA" sz="1650" b="0" i="0" u="none" strike="noStrike" kern="1200" cap="none" normalizeH="0" baseline="0" dirty="0">
              <a:ln>
                <a:noFill/>
              </a:ln>
              <a:solidFill>
                <a:srgbClr val="59595C"/>
              </a:solidFill>
              <a:effectLst/>
              <a:latin typeface="+mn-lt"/>
              <a:ea typeface="+mn-ea"/>
              <a:cs typeface="+mn-cs"/>
            </a:endParaRPr>
          </a:p>
          <a:p>
            <a:pPr marL="171450" lvl="1" indent="-171450" algn="l" defTabSz="800100" rtl="0">
              <a:lnSpc>
                <a:spcPct val="90000"/>
              </a:lnSpc>
              <a:spcBef>
                <a:spcPct val="0"/>
              </a:spcBef>
              <a:spcAft>
                <a:spcPct val="15000"/>
              </a:spcAft>
              <a:buChar char="••"/>
            </a:pPr>
            <a:r>
              <a:rPr kumimoji="0" lang="en-GB" sz="1650" b="0" i="0" u="none" strike="noStrike" kern="1200" cap="none" normalizeH="0" baseline="0" dirty="0">
                <a:ln>
                  <a:noFill/>
                </a:ln>
                <a:solidFill>
                  <a:srgbClr val="59595C"/>
                </a:solidFill>
                <a:effectLst/>
                <a:latin typeface="+mn-lt"/>
                <a:ea typeface="+mn-ea"/>
                <a:cs typeface="+mn-cs"/>
              </a:rPr>
              <a:t>CA(SA) and Director of Core Tax (Pty) Ltd</a:t>
            </a:r>
            <a:endParaRPr kumimoji="0" lang="en-ZA" sz="1650" b="0" i="0" u="none" strike="noStrike" kern="1200" cap="none" normalizeH="0" baseline="0" dirty="0">
              <a:ln>
                <a:noFill/>
              </a:ln>
              <a:solidFill>
                <a:srgbClr val="59595C"/>
              </a:solidFill>
              <a:effectLst/>
              <a:latin typeface="+mn-lt"/>
              <a:ea typeface="+mn-ea"/>
              <a:cs typeface="+mn-cs"/>
            </a:endParaRPr>
          </a:p>
          <a:p>
            <a:pPr marL="171450" lvl="1" indent="-171450" algn="l" defTabSz="800100" rtl="0">
              <a:lnSpc>
                <a:spcPct val="90000"/>
              </a:lnSpc>
              <a:spcBef>
                <a:spcPct val="0"/>
              </a:spcBef>
              <a:spcAft>
                <a:spcPct val="15000"/>
              </a:spcAft>
              <a:buChar char="••"/>
            </a:pPr>
            <a:r>
              <a:rPr kumimoji="0" lang="en-ZA" sz="1650" b="0" i="0" u="none" strike="noStrike" kern="1200" cap="none" normalizeH="0" baseline="0" dirty="0">
                <a:ln>
                  <a:noFill/>
                </a:ln>
                <a:solidFill>
                  <a:srgbClr val="59595C"/>
                </a:solidFill>
                <a:effectLst/>
                <a:latin typeface="+mn-lt"/>
                <a:ea typeface="+mn-ea"/>
                <a:cs typeface="+mn-cs"/>
              </a:rPr>
              <a:t>He is a member of the SAICA Tax Administration subcommittee and previous member of the SAICA National Tax Committee</a:t>
            </a:r>
          </a:p>
          <a:p>
            <a:pPr marL="171450" lvl="1" indent="-171450" algn="l" defTabSz="800100" rtl="0">
              <a:lnSpc>
                <a:spcPct val="90000"/>
              </a:lnSpc>
              <a:spcBef>
                <a:spcPct val="0"/>
              </a:spcBef>
              <a:spcAft>
                <a:spcPct val="15000"/>
              </a:spcAft>
              <a:buChar char="••"/>
            </a:pPr>
            <a:r>
              <a:rPr kumimoji="0" lang="en-ZA" sz="1650" b="0" i="0" u="none" strike="noStrike" kern="1200" cap="none" normalizeH="0" baseline="0" dirty="0">
                <a:ln>
                  <a:noFill/>
                </a:ln>
                <a:solidFill>
                  <a:srgbClr val="59595C"/>
                </a:solidFill>
                <a:effectLst/>
                <a:latin typeface="+mn-lt"/>
                <a:ea typeface="+mn-ea"/>
                <a:cs typeface="+mn-cs"/>
              </a:rPr>
              <a:t>Wessel has been a part time tax lecturer at the University of the Free State in the CTA, MBA and post graduate tax courses</a:t>
            </a:r>
          </a:p>
          <a:p>
            <a:pPr marL="171450" lvl="1" indent="-171450" algn="l" defTabSz="800100" rtl="0">
              <a:lnSpc>
                <a:spcPct val="90000"/>
              </a:lnSpc>
              <a:spcBef>
                <a:spcPct val="0"/>
              </a:spcBef>
              <a:spcAft>
                <a:spcPct val="15000"/>
              </a:spcAft>
              <a:buChar char="••"/>
            </a:pPr>
            <a:r>
              <a:rPr kumimoji="0" lang="en-ZA" sz="1650" b="0" i="0" u="none" strike="noStrike" kern="1200" cap="none" normalizeH="0" baseline="0" dirty="0">
                <a:ln>
                  <a:noFill/>
                </a:ln>
                <a:solidFill>
                  <a:srgbClr val="59595C"/>
                </a:solidFill>
                <a:effectLst/>
                <a:latin typeface="+mn-lt"/>
                <a:ea typeface="+mn-ea"/>
                <a:cs typeface="+mn-cs"/>
              </a:rPr>
              <a:t>He makes annual contributions to SILKE on Income Tax.</a:t>
            </a:r>
          </a:p>
          <a:p>
            <a:pPr marL="171450" lvl="1" indent="-171450" algn="l" defTabSz="800100" rtl="0">
              <a:lnSpc>
                <a:spcPct val="90000"/>
              </a:lnSpc>
              <a:spcBef>
                <a:spcPct val="0"/>
              </a:spcBef>
              <a:spcAft>
                <a:spcPct val="15000"/>
              </a:spcAft>
              <a:buChar char="••"/>
            </a:pPr>
            <a:r>
              <a:rPr kumimoji="0" lang="en-ZA" sz="1650" b="0" i="0" u="none" strike="noStrike" kern="1200" cap="none" normalizeH="0" baseline="0" dirty="0">
                <a:ln>
                  <a:noFill/>
                </a:ln>
                <a:solidFill>
                  <a:srgbClr val="59595C"/>
                </a:solidFill>
                <a:effectLst/>
                <a:latin typeface="+mn-lt"/>
                <a:ea typeface="+mn-ea"/>
                <a:cs typeface="+mn-cs"/>
              </a:rPr>
              <a:t>Wessel  provides various t</a:t>
            </a:r>
            <a:r>
              <a:rPr lang="en-ZA" sz="1650" b="0" i="0" kern="1200" dirty="0">
                <a:solidFill>
                  <a:srgbClr val="59595C"/>
                </a:solidFill>
              </a:rPr>
              <a:t>axation related consulting services including tax opinions, presentation of Taxation Seminars and training.</a:t>
            </a:r>
            <a:r>
              <a:rPr kumimoji="0" lang="en-ZA" sz="1650" b="0" i="0" u="none" strike="noStrike" kern="1200" cap="none" normalizeH="0" baseline="0" dirty="0">
                <a:ln>
                  <a:noFill/>
                </a:ln>
                <a:solidFill>
                  <a:srgbClr val="59595C"/>
                </a:solidFill>
                <a:effectLst/>
                <a:latin typeface="+mn-lt"/>
                <a:ea typeface="+mn-ea"/>
                <a:cs typeface="+mn-cs"/>
              </a:rPr>
              <a:t> </a:t>
            </a:r>
          </a:p>
        </p:txBody>
      </p:sp>
      <p:sp>
        <p:nvSpPr>
          <p:cNvPr id="18" name="TextBox 17">
            <a:extLst>
              <a:ext uri="{FF2B5EF4-FFF2-40B4-BE49-F238E27FC236}">
                <a16:creationId xmlns:a16="http://schemas.microsoft.com/office/drawing/2014/main" id="{9427D674-A1D2-46B0-88E0-6FE80D39C326}"/>
              </a:ext>
            </a:extLst>
          </p:cNvPr>
          <p:cNvSpPr txBox="1"/>
          <p:nvPr userDrawn="1"/>
        </p:nvSpPr>
        <p:spPr>
          <a:xfrm>
            <a:off x="717333" y="1393721"/>
            <a:ext cx="2038535" cy="369332"/>
          </a:xfrm>
          <a:prstGeom prst="rect">
            <a:avLst/>
          </a:prstGeom>
          <a:noFill/>
        </p:spPr>
        <p:txBody>
          <a:bodyPr wrap="square" rtlCol="0">
            <a:spAutoFit/>
          </a:bodyPr>
          <a:lstStyle/>
          <a:p>
            <a:pPr algn="l"/>
            <a:r>
              <a:rPr lang="en-ZA" sz="1800" dirty="0">
                <a:solidFill>
                  <a:srgbClr val="F05A29"/>
                </a:solidFill>
              </a:rPr>
              <a:t>Wessel</a:t>
            </a:r>
            <a:r>
              <a:rPr lang="en-ZA" sz="1800" baseline="0" dirty="0">
                <a:solidFill>
                  <a:srgbClr val="F05A29"/>
                </a:solidFill>
              </a:rPr>
              <a:t> Smit</a:t>
            </a:r>
            <a:endParaRPr lang="en-ZA" sz="1800" dirty="0">
              <a:solidFill>
                <a:srgbClr val="F05A29"/>
              </a:solidFill>
            </a:endParaRPr>
          </a:p>
        </p:txBody>
      </p:sp>
      <p:sp>
        <p:nvSpPr>
          <p:cNvPr id="21" name="TextBox 20">
            <a:extLst>
              <a:ext uri="{FF2B5EF4-FFF2-40B4-BE49-F238E27FC236}">
                <a16:creationId xmlns:a16="http://schemas.microsoft.com/office/drawing/2014/main" id="{D001BFA6-7D0D-402A-A1BF-32CDB33A59D4}"/>
              </a:ext>
            </a:extLst>
          </p:cNvPr>
          <p:cNvSpPr txBox="1"/>
          <p:nvPr userDrawn="1"/>
        </p:nvSpPr>
        <p:spPr>
          <a:xfrm>
            <a:off x="628650" y="446049"/>
            <a:ext cx="8076735" cy="646331"/>
          </a:xfrm>
          <a:prstGeom prst="rect">
            <a:avLst/>
          </a:prstGeom>
          <a:noFill/>
        </p:spPr>
        <p:txBody>
          <a:bodyPr wrap="square" rtlCol="0">
            <a:spAutoFit/>
          </a:bodyPr>
          <a:lstStyle/>
          <a:p>
            <a:pPr algn="ctr"/>
            <a:r>
              <a:rPr lang="en-US" sz="3600" kern="1200" dirty="0">
                <a:solidFill>
                  <a:srgbClr val="59595C"/>
                </a:solidFill>
                <a:latin typeface="Idealist Sans" pitchFamily="2" charset="0"/>
                <a:ea typeface="+mj-ea"/>
                <a:cs typeface="+mj-cs"/>
              </a:rPr>
              <a:t>About the presenter</a:t>
            </a:r>
            <a:endParaRPr lang="en-ZA" sz="3600" kern="1200" dirty="0">
              <a:solidFill>
                <a:srgbClr val="59595C"/>
              </a:solidFill>
              <a:latin typeface="Idealist Sans" pitchFamily="2" charset="0"/>
              <a:ea typeface="+mj-ea"/>
              <a:cs typeface="+mj-cs"/>
            </a:endParaRPr>
          </a:p>
        </p:txBody>
      </p:sp>
      <p:pic>
        <p:nvPicPr>
          <p:cNvPr id="3" name="Picture 2" descr="A person posing for the camera&#10;&#10;Description automatically generated">
            <a:extLst>
              <a:ext uri="{FF2B5EF4-FFF2-40B4-BE49-F238E27FC236}">
                <a16:creationId xmlns:a16="http://schemas.microsoft.com/office/drawing/2014/main" id="{1FF9CB20-EEC5-4CC2-BF4B-5A98AC8B9C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8650" y="1865042"/>
            <a:ext cx="2575481" cy="2602880"/>
          </a:xfrm>
          <a:prstGeom prst="rect">
            <a:avLst/>
          </a:prstGeom>
        </p:spPr>
      </p:pic>
    </p:spTree>
    <p:extLst>
      <p:ext uri="{BB962C8B-B14F-4D97-AF65-F5344CB8AC3E}">
        <p14:creationId xmlns:p14="http://schemas.microsoft.com/office/powerpoint/2010/main" val="3038920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ic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2E3C5FC-3B98-4A82-B0BA-CD7C951EFF42}"/>
              </a:ext>
            </a:extLst>
          </p:cNvPr>
          <p:cNvSpPr>
            <a:spLocks noGrp="1"/>
          </p:cNvSpPr>
          <p:nvPr>
            <p:ph type="ftr" sz="quarter" idx="10"/>
          </p:nvPr>
        </p:nvSpPr>
        <p:spPr/>
        <p:txBody>
          <a:bodyPr/>
          <a:lstStyle/>
          <a:p>
            <a:endParaRPr lang="en-ZA"/>
          </a:p>
        </p:txBody>
      </p:sp>
      <p:sp>
        <p:nvSpPr>
          <p:cNvPr id="4" name="Slide Number Placeholder 3">
            <a:extLst>
              <a:ext uri="{FF2B5EF4-FFF2-40B4-BE49-F238E27FC236}">
                <a16:creationId xmlns:a16="http://schemas.microsoft.com/office/drawing/2014/main" id="{AE10F1C1-88C1-4528-A818-B9B124281FC8}"/>
              </a:ext>
            </a:extLst>
          </p:cNvPr>
          <p:cNvSpPr>
            <a:spLocks noGrp="1"/>
          </p:cNvSpPr>
          <p:nvPr>
            <p:ph type="sldNum" sz="quarter" idx="11"/>
          </p:nvPr>
        </p:nvSpPr>
        <p:spPr/>
        <p:txBody>
          <a:bodyPr/>
          <a:lstStyle/>
          <a:p>
            <a:fld id="{37ECE369-2081-4A89-BE49-218CBDCDCAB5}" type="slidenum">
              <a:rPr lang="en-ZA" smtClean="0"/>
              <a:t>‹#›</a:t>
            </a:fld>
            <a:endParaRPr lang="en-ZA"/>
          </a:p>
        </p:txBody>
      </p:sp>
      <p:sp>
        <p:nvSpPr>
          <p:cNvPr id="8" name="Content Placeholder 7">
            <a:extLst>
              <a:ext uri="{FF2B5EF4-FFF2-40B4-BE49-F238E27FC236}">
                <a16:creationId xmlns:a16="http://schemas.microsoft.com/office/drawing/2014/main" id="{B0238450-2A00-4277-AD44-EE7F51F23DD9}"/>
              </a:ext>
            </a:extLst>
          </p:cNvPr>
          <p:cNvSpPr>
            <a:spLocks noGrp="1"/>
          </p:cNvSpPr>
          <p:nvPr>
            <p:ph sz="quarter" idx="12"/>
          </p:nvPr>
        </p:nvSpPr>
        <p:spPr>
          <a:xfrm>
            <a:off x="628650" y="1167161"/>
            <a:ext cx="7886700" cy="38953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0" name="TextBox 9">
            <a:extLst>
              <a:ext uri="{FF2B5EF4-FFF2-40B4-BE49-F238E27FC236}">
                <a16:creationId xmlns:a16="http://schemas.microsoft.com/office/drawing/2014/main" id="{7B1171E0-6A47-456F-A5C5-15D2322A4176}"/>
              </a:ext>
            </a:extLst>
          </p:cNvPr>
          <p:cNvSpPr txBox="1"/>
          <p:nvPr userDrawn="1"/>
        </p:nvSpPr>
        <p:spPr>
          <a:xfrm>
            <a:off x="628650" y="446049"/>
            <a:ext cx="8076735" cy="646331"/>
          </a:xfrm>
          <a:prstGeom prst="rect">
            <a:avLst/>
          </a:prstGeom>
          <a:noFill/>
        </p:spPr>
        <p:txBody>
          <a:bodyPr wrap="square" rtlCol="0">
            <a:spAutoFit/>
          </a:bodyPr>
          <a:lstStyle/>
          <a:p>
            <a:pPr algn="ctr"/>
            <a:r>
              <a:rPr lang="en-US" sz="3600" kern="1200" dirty="0">
                <a:solidFill>
                  <a:srgbClr val="59595C"/>
                </a:solidFill>
                <a:latin typeface="Idealist Sans" pitchFamily="2" charset="0"/>
                <a:ea typeface="+mj-ea"/>
                <a:cs typeface="+mj-cs"/>
              </a:rPr>
              <a:t>Topics</a:t>
            </a:r>
            <a:endParaRPr lang="en-ZA" sz="3600" kern="1200" dirty="0">
              <a:solidFill>
                <a:srgbClr val="59595C"/>
              </a:solidFill>
              <a:latin typeface="Idealist Sans" pitchFamily="2" charset="0"/>
              <a:ea typeface="+mj-ea"/>
              <a:cs typeface="+mj-cs"/>
            </a:endParaRPr>
          </a:p>
        </p:txBody>
      </p:sp>
    </p:spTree>
    <p:extLst>
      <p:ext uri="{BB962C8B-B14F-4D97-AF65-F5344CB8AC3E}">
        <p14:creationId xmlns:p14="http://schemas.microsoft.com/office/powerpoint/2010/main" val="77400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0370" y="1424782"/>
            <a:ext cx="5730217" cy="2377281"/>
          </a:xfrm>
          <a:prstGeom prst="rect">
            <a:avLst/>
          </a:prstGeom>
        </p:spPr>
        <p:txBody>
          <a:bodyPr anchor="b"/>
          <a:lstStyle>
            <a:lvl1pPr algn="r">
              <a:defRPr sz="4500">
                <a:solidFill>
                  <a:schemeClr val="bg1"/>
                </a:solidFill>
                <a:latin typeface="Idealist Sans"/>
              </a:defRPr>
            </a:lvl1pPr>
          </a:lstStyle>
          <a:p>
            <a:r>
              <a:rPr lang="en-US" dirty="0"/>
              <a:t>Click to edit Master title style</a:t>
            </a:r>
          </a:p>
        </p:txBody>
      </p:sp>
      <p:sp>
        <p:nvSpPr>
          <p:cNvPr id="3" name="Text Placeholder 2"/>
          <p:cNvSpPr>
            <a:spLocks noGrp="1"/>
          </p:cNvSpPr>
          <p:nvPr>
            <p:ph type="body" idx="1"/>
          </p:nvPr>
        </p:nvSpPr>
        <p:spPr>
          <a:xfrm>
            <a:off x="2780370" y="3824553"/>
            <a:ext cx="5730218" cy="1250156"/>
          </a:xfrm>
        </p:spPr>
        <p:txBody>
          <a:bodyPr/>
          <a:lstStyle>
            <a:lvl1pPr marL="0" indent="0" algn="r">
              <a:buNone/>
              <a:defRPr sz="1800">
                <a:solidFill>
                  <a:srgbClr val="F05A29"/>
                </a:solidFill>
                <a:latin typeface="Idealist Sans"/>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3900450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24A2C61-DAB2-42FE-90BC-014ADFCBEA9E}"/>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CC519220-9774-4399-9D78-052A20C3840E}"/>
              </a:ext>
            </a:extLst>
          </p:cNvPr>
          <p:cNvSpPr>
            <a:spLocks noGrp="1"/>
          </p:cNvSpPr>
          <p:nvPr>
            <p:ph type="sldNum" sz="quarter" idx="12"/>
          </p:nvPr>
        </p:nvSpPr>
        <p:spPr/>
        <p:txBody>
          <a:bodyPr/>
          <a:lstStyle/>
          <a:p>
            <a:fld id="{37ECE369-2081-4A89-BE49-218CBDCDCAB5}" type="slidenum">
              <a:rPr lang="en-ZA" smtClean="0"/>
              <a:t>‹#›</a:t>
            </a:fld>
            <a:endParaRPr lang="en-ZA"/>
          </a:p>
        </p:txBody>
      </p:sp>
      <p:sp>
        <p:nvSpPr>
          <p:cNvPr id="11" name="Text Placeholder 2">
            <a:extLst>
              <a:ext uri="{FF2B5EF4-FFF2-40B4-BE49-F238E27FC236}">
                <a16:creationId xmlns:a16="http://schemas.microsoft.com/office/drawing/2014/main" id="{8C32E01F-EDEF-44EF-B361-D8976D29D2D1}"/>
              </a:ext>
            </a:extLst>
          </p:cNvPr>
          <p:cNvSpPr>
            <a:spLocks noGrp="1"/>
          </p:cNvSpPr>
          <p:nvPr>
            <p:ph type="body" idx="1"/>
          </p:nvPr>
        </p:nvSpPr>
        <p:spPr>
          <a:xfrm>
            <a:off x="623888" y="3824553"/>
            <a:ext cx="7886700" cy="1250156"/>
          </a:xfrm>
        </p:spPr>
        <p:txBody>
          <a:bodyPr/>
          <a:lstStyle>
            <a:lvl1pPr marL="0" indent="0" algn="l">
              <a:buNone/>
              <a:defRPr sz="1800">
                <a:solidFill>
                  <a:srgbClr val="F05A29"/>
                </a:solidFill>
                <a:latin typeface="Idealist Sans"/>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15" name="Text Placeholder 14">
            <a:extLst>
              <a:ext uri="{FF2B5EF4-FFF2-40B4-BE49-F238E27FC236}">
                <a16:creationId xmlns:a16="http://schemas.microsoft.com/office/drawing/2014/main" id="{D721FF73-0B88-453E-BCD0-DB2463EE0CA0}"/>
              </a:ext>
            </a:extLst>
          </p:cNvPr>
          <p:cNvSpPr>
            <a:spLocks noGrp="1"/>
          </p:cNvSpPr>
          <p:nvPr>
            <p:ph type="body" sz="quarter" idx="14" hasCustomPrompt="1"/>
          </p:nvPr>
        </p:nvSpPr>
        <p:spPr>
          <a:xfrm>
            <a:off x="623888" y="2912270"/>
            <a:ext cx="7886700" cy="798513"/>
          </a:xfrm>
        </p:spPr>
        <p:txBody>
          <a:bodyPr>
            <a:normAutofit/>
          </a:bodyPr>
          <a:lstStyle>
            <a:lvl1pPr marL="0" indent="0">
              <a:buNone/>
              <a:defRPr lang="en-ZA" sz="4500" kern="1200" dirty="0">
                <a:solidFill>
                  <a:srgbClr val="59595C"/>
                </a:solidFill>
                <a:latin typeface="Idealist Sans"/>
                <a:ea typeface="+mj-ea"/>
                <a:cs typeface="+mj-cs"/>
              </a:defRPr>
            </a:lvl1pPr>
          </a:lstStyle>
          <a:p>
            <a:pPr marL="0" lvl="0" indent="0" algn="l" defTabSz="685800" rtl="0" eaLnBrk="1" latinLnBrk="0" hangingPunct="1">
              <a:lnSpc>
                <a:spcPct val="90000"/>
              </a:lnSpc>
              <a:spcBef>
                <a:spcPct val="0"/>
              </a:spcBef>
              <a:buFont typeface="Arial" panose="020B0604020202020204" pitchFamily="34" charset="0"/>
              <a:buNone/>
            </a:pPr>
            <a:r>
              <a:rPr lang="en-US" dirty="0"/>
              <a:t>Click to edit Master title style</a:t>
            </a:r>
            <a:endParaRPr lang="en-ZA" dirty="0"/>
          </a:p>
        </p:txBody>
      </p:sp>
    </p:spTree>
    <p:extLst>
      <p:ext uri="{BB962C8B-B14F-4D97-AF65-F5344CB8AC3E}">
        <p14:creationId xmlns:p14="http://schemas.microsoft.com/office/powerpoint/2010/main" val="190128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AEB2EC1-8189-47B4-B284-3DFB777C248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AEF07561-6184-4069-92EF-F7C47AF69903}"/>
              </a:ext>
            </a:extLst>
          </p:cNvPr>
          <p:cNvSpPr>
            <a:spLocks noGrp="1"/>
          </p:cNvSpPr>
          <p:nvPr>
            <p:ph type="sldNum" sz="quarter" idx="12"/>
          </p:nvPr>
        </p:nvSpPr>
        <p:spPr/>
        <p:txBody>
          <a:bodyPr/>
          <a:lstStyle/>
          <a:p>
            <a:fld id="{37ECE369-2081-4A89-BE49-218CBDCDCAB5}" type="slidenum">
              <a:rPr lang="en-ZA" smtClean="0"/>
              <a:t>‹#›</a:t>
            </a:fld>
            <a:endParaRPr lang="en-ZA"/>
          </a:p>
        </p:txBody>
      </p:sp>
      <p:sp>
        <p:nvSpPr>
          <p:cNvPr id="19" name="Content Placeholder 18">
            <a:extLst>
              <a:ext uri="{FF2B5EF4-FFF2-40B4-BE49-F238E27FC236}">
                <a16:creationId xmlns:a16="http://schemas.microsoft.com/office/drawing/2014/main" id="{B0D16FF8-71C3-41FB-863B-99F4899A6F18}"/>
              </a:ext>
            </a:extLst>
          </p:cNvPr>
          <p:cNvSpPr>
            <a:spLocks noGrp="1"/>
          </p:cNvSpPr>
          <p:nvPr>
            <p:ph sz="quarter" idx="13"/>
          </p:nvPr>
        </p:nvSpPr>
        <p:spPr>
          <a:xfrm>
            <a:off x="658251" y="1388329"/>
            <a:ext cx="7920037" cy="3652837"/>
          </a:xfrm>
        </p:spPr>
        <p:txBody>
          <a:bodyPr/>
          <a:lstStyle>
            <a:lvl1pPr>
              <a:defRPr>
                <a:solidFill>
                  <a:srgbClr val="59595C"/>
                </a:solidFill>
              </a:defRPr>
            </a:lvl1pPr>
            <a:lvl2pPr>
              <a:defRPr>
                <a:solidFill>
                  <a:srgbClr val="59595C"/>
                </a:solidFill>
              </a:defRPr>
            </a:lvl2pPr>
            <a:lvl3pPr>
              <a:defRPr>
                <a:solidFill>
                  <a:srgbClr val="59595C"/>
                </a:solidFill>
              </a:defRPr>
            </a:lvl3pPr>
            <a:lvl4pPr>
              <a:defRPr>
                <a:solidFill>
                  <a:srgbClr val="59595C"/>
                </a:solidFill>
              </a:defRPr>
            </a:lvl4pPr>
            <a:lvl5pPr>
              <a:defRPr>
                <a:solidFill>
                  <a:srgbClr val="59595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35" name="Text Placeholder 34">
            <a:extLst>
              <a:ext uri="{FF2B5EF4-FFF2-40B4-BE49-F238E27FC236}">
                <a16:creationId xmlns:a16="http://schemas.microsoft.com/office/drawing/2014/main" id="{7DC3B834-604C-4EAF-BC97-B3437F447DE2}"/>
              </a:ext>
            </a:extLst>
          </p:cNvPr>
          <p:cNvSpPr>
            <a:spLocks noGrp="1"/>
          </p:cNvSpPr>
          <p:nvPr>
            <p:ph type="body" sz="quarter" idx="14" hasCustomPrompt="1"/>
          </p:nvPr>
        </p:nvSpPr>
        <p:spPr>
          <a:xfrm>
            <a:off x="658813" y="246063"/>
            <a:ext cx="7920037" cy="579437"/>
          </a:xfrm>
        </p:spPr>
        <p:txBody>
          <a:bodyPr/>
          <a:lstStyle>
            <a:lvl1pPr marL="0" indent="0">
              <a:buNone/>
              <a:defRPr lang="en-ZA" sz="3600" kern="1200" dirty="0">
                <a:solidFill>
                  <a:srgbClr val="59595C"/>
                </a:solidFill>
                <a:latin typeface="Idealist Sans" pitchFamily="2" charset="0"/>
                <a:ea typeface="Titillium Light" charset="0"/>
                <a:cs typeface="Titillium Light" charset="0"/>
              </a:defRPr>
            </a:lvl1pPr>
          </a:lstStyle>
          <a:p>
            <a:pPr lvl="0"/>
            <a:r>
              <a:rPr lang="en-US" dirty="0"/>
              <a:t>Title here</a:t>
            </a:r>
            <a:endParaRPr lang="en-ZA" dirty="0"/>
          </a:p>
        </p:txBody>
      </p:sp>
      <p:sp>
        <p:nvSpPr>
          <p:cNvPr id="37" name="Text Placeholder 36">
            <a:extLst>
              <a:ext uri="{FF2B5EF4-FFF2-40B4-BE49-F238E27FC236}">
                <a16:creationId xmlns:a16="http://schemas.microsoft.com/office/drawing/2014/main" id="{71E78B75-9478-478E-98D6-D4DD2AA9F54D}"/>
              </a:ext>
            </a:extLst>
          </p:cNvPr>
          <p:cNvSpPr>
            <a:spLocks noGrp="1"/>
          </p:cNvSpPr>
          <p:nvPr>
            <p:ph type="body" sz="quarter" idx="15" hasCustomPrompt="1"/>
          </p:nvPr>
        </p:nvSpPr>
        <p:spPr>
          <a:xfrm>
            <a:off x="658813" y="831850"/>
            <a:ext cx="7972425" cy="249238"/>
          </a:xfrm>
        </p:spPr>
        <p:txBody>
          <a:bodyPr>
            <a:noAutofit/>
          </a:bodyPr>
          <a:lstStyle>
            <a:lvl1pPr marL="0" indent="0">
              <a:buNone/>
              <a:defRPr lang="en-ZA" sz="1400" kern="1200" dirty="0">
                <a:solidFill>
                  <a:srgbClr val="F05A29"/>
                </a:solidFill>
                <a:latin typeface="Idealist Sans" pitchFamily="2" charset="0"/>
                <a:ea typeface="Titillium" charset="0"/>
                <a:cs typeface="Titillium" charset="0"/>
              </a:defRPr>
            </a:lvl1pPr>
          </a:lstStyle>
          <a:p>
            <a:pPr lvl="0"/>
            <a:r>
              <a:rPr lang="en-ZA" sz="1400" kern="1200" dirty="0">
                <a:solidFill>
                  <a:srgbClr val="F05A29"/>
                </a:solidFill>
                <a:latin typeface="Idealist Sans" pitchFamily="2" charset="0"/>
              </a:rPr>
              <a:t>Subtitle here</a:t>
            </a:r>
            <a:endParaRPr lang="en-ZA" dirty="0"/>
          </a:p>
        </p:txBody>
      </p:sp>
    </p:spTree>
    <p:extLst>
      <p:ext uri="{BB962C8B-B14F-4D97-AF65-F5344CB8AC3E}">
        <p14:creationId xmlns:p14="http://schemas.microsoft.com/office/powerpoint/2010/main" val="346416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7886700" cy="506051"/>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6286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7ECE369-2081-4A89-BE49-218CBDCDCAB5}" type="slidenum">
              <a:rPr lang="en-ZA" smtClean="0"/>
              <a:t>‹#›</a:t>
            </a:fld>
            <a:endParaRPr lang="en-ZA"/>
          </a:p>
        </p:txBody>
      </p:sp>
      <p:sp>
        <p:nvSpPr>
          <p:cNvPr id="11" name="Text Placeholder 10">
            <a:extLst>
              <a:ext uri="{FF2B5EF4-FFF2-40B4-BE49-F238E27FC236}">
                <a16:creationId xmlns:a16="http://schemas.microsoft.com/office/drawing/2014/main" id="{78B017F1-A569-4668-BE00-06EF5E3889ED}"/>
              </a:ext>
            </a:extLst>
          </p:cNvPr>
          <p:cNvSpPr>
            <a:spLocks noGrp="1"/>
          </p:cNvSpPr>
          <p:nvPr>
            <p:ph type="body" sz="quarter" idx="13" hasCustomPrompt="1"/>
          </p:nvPr>
        </p:nvSpPr>
        <p:spPr>
          <a:xfrm>
            <a:off x="628650" y="809625"/>
            <a:ext cx="7886700" cy="304800"/>
          </a:xfrm>
        </p:spPr>
        <p:txBody>
          <a:bodyPr>
            <a:normAutofit/>
          </a:bodyPr>
          <a:lstStyle>
            <a:lvl1pPr marL="0" indent="0">
              <a:buNone/>
              <a:defRPr sz="1400">
                <a:solidFill>
                  <a:srgbClr val="F05A29"/>
                </a:solidFill>
                <a:latin typeface="Idealist Sans"/>
              </a:defRPr>
            </a:lvl1pPr>
          </a:lstStyle>
          <a:p>
            <a:pPr lvl="0"/>
            <a:r>
              <a:rPr lang="en-US" dirty="0"/>
              <a:t>Subtitle here</a:t>
            </a:r>
            <a:endParaRPr lang="en-ZA" dirty="0"/>
          </a:p>
        </p:txBody>
      </p:sp>
    </p:spTree>
    <p:extLst>
      <p:ext uri="{BB962C8B-B14F-4D97-AF65-F5344CB8AC3E}">
        <p14:creationId xmlns:p14="http://schemas.microsoft.com/office/powerpoint/2010/main" val="2682737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681006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7886700" cy="1104636"/>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428461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3127008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a:prstGeom prst="rect">
            <a:avLst/>
          </a:prstGeo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892127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a:prstGeom prst="rect">
            <a:avLst/>
          </a:prstGeo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2846844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04271"/>
            <a:ext cx="7886700" cy="1104636"/>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2039921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7ECE369-2081-4A89-BE49-218CBDCDCAB5}" type="slidenum">
              <a:rPr lang="en-ZA" smtClean="0"/>
              <a:t>‹#›</a:t>
            </a:fld>
            <a:endParaRPr lang="en-ZA"/>
          </a:p>
        </p:txBody>
      </p:sp>
    </p:spTree>
    <p:extLst>
      <p:ext uri="{BB962C8B-B14F-4D97-AF65-F5344CB8AC3E}">
        <p14:creationId xmlns:p14="http://schemas.microsoft.com/office/powerpoint/2010/main" val="37616486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888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5299075"/>
            <a:ext cx="30861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37ECE369-2081-4A89-BE49-218CBDCDCAB5}" type="slidenum">
              <a:rPr lang="en-ZA" smtClean="0"/>
              <a:t>‹#›</a:t>
            </a:fld>
            <a:endParaRPr lang="en-ZA"/>
          </a:p>
        </p:txBody>
      </p:sp>
    </p:spTree>
    <p:extLst>
      <p:ext uri="{BB962C8B-B14F-4D97-AF65-F5344CB8AC3E}">
        <p14:creationId xmlns:p14="http://schemas.microsoft.com/office/powerpoint/2010/main" val="537634247"/>
      </p:ext>
    </p:extLst>
  </p:cSld>
  <p:clrMap bg1="lt1" tx1="dk1" bg2="lt2" tx2="dk2" accent1="accent1" accent2="accent2" accent3="accent3" accent4="accent4" accent5="accent5" accent6="accent6" hlink="hlink" folHlink="folHlink"/>
  <p:sldLayoutIdLst>
    <p:sldLayoutId id="2147483673" r:id="rId1"/>
    <p:sldLayoutId id="2147483687" r:id="rId2"/>
    <p:sldLayoutId id="2147483688" r:id="rId3"/>
    <p:sldLayoutId id="2147483689" r:id="rId4"/>
    <p:sldLayoutId id="2147483675" r:id="rId5"/>
    <p:sldLayoutId id="2147483685" r:id="rId6"/>
    <p:sldLayoutId id="2147483684"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6" r:id="rId16"/>
  </p:sldLayoutIdLst>
  <p:txStyles>
    <p:titleStyle>
      <a:lvl1pPr algn="l" defTabSz="685800" rtl="0" eaLnBrk="1" latinLnBrk="0" hangingPunct="1">
        <a:lnSpc>
          <a:spcPct val="90000"/>
        </a:lnSpc>
        <a:spcBef>
          <a:spcPct val="0"/>
        </a:spcBef>
        <a:buNone/>
        <a:defRPr lang="en-US" sz="3600" kern="1200" dirty="0">
          <a:solidFill>
            <a:srgbClr val="59595C"/>
          </a:solidFill>
          <a:latin typeface="Idealist Sans"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59595C"/>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59595C"/>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59595C"/>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59595C"/>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59595C"/>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279" y="5051254"/>
            <a:ext cx="2724854" cy="663746"/>
          </a:xfrm>
          <a:prstGeom prst="rect">
            <a:avLst/>
          </a:prstGeom>
        </p:spPr>
      </p:pic>
    </p:spTree>
    <p:extLst>
      <p:ext uri="{BB962C8B-B14F-4D97-AF65-F5344CB8AC3E}">
        <p14:creationId xmlns:p14="http://schemas.microsoft.com/office/powerpoint/2010/main" val="138772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E74F-8213-4C03-AB19-6C279906F534}"/>
              </a:ext>
            </a:extLst>
          </p:cNvPr>
          <p:cNvSpPr>
            <a:spLocks noGrp="1"/>
          </p:cNvSpPr>
          <p:nvPr>
            <p:ph type="title"/>
          </p:nvPr>
        </p:nvSpPr>
        <p:spPr>
          <a:xfrm>
            <a:off x="3383468" y="0"/>
            <a:ext cx="5730217" cy="2377281"/>
          </a:xfrm>
        </p:spPr>
        <p:txBody>
          <a:bodyPr>
            <a:normAutofit/>
          </a:bodyPr>
          <a:lstStyle/>
          <a:p>
            <a:pPr marL="0" indent="0">
              <a:buNone/>
            </a:pPr>
            <a:r>
              <a:rPr lang="en-US" sz="2800" b="1" dirty="0">
                <a:effectLst/>
                <a:latin typeface="Calibri" panose="020F0502020204030204" pitchFamily="34" charset="0"/>
                <a:ea typeface="Calibri" panose="020F0502020204030204" pitchFamily="34" charset="0"/>
              </a:rPr>
              <a:t>Budget 2022/23</a:t>
            </a:r>
            <a:endParaRPr lang="en-US" sz="2800" b="1" dirty="0"/>
          </a:p>
        </p:txBody>
      </p:sp>
      <p:sp>
        <p:nvSpPr>
          <p:cNvPr id="3" name="Text Placeholder 2">
            <a:extLst>
              <a:ext uri="{FF2B5EF4-FFF2-40B4-BE49-F238E27FC236}">
                <a16:creationId xmlns:a16="http://schemas.microsoft.com/office/drawing/2014/main" id="{E2D053B1-4388-4CCA-BDA9-22E96A45B4BD}"/>
              </a:ext>
            </a:extLst>
          </p:cNvPr>
          <p:cNvSpPr>
            <a:spLocks noGrp="1"/>
          </p:cNvSpPr>
          <p:nvPr>
            <p:ph type="body" idx="1"/>
          </p:nvPr>
        </p:nvSpPr>
        <p:spPr>
          <a:xfrm>
            <a:off x="4199467" y="3034330"/>
            <a:ext cx="4796544" cy="942938"/>
          </a:xfrm>
        </p:spPr>
        <p:txBody>
          <a:bodyPr>
            <a:normAutofit lnSpcReduction="10000"/>
          </a:bodyPr>
          <a:lstStyle/>
          <a:p>
            <a:r>
              <a:rPr lang="en-ZA" sz="2800" b="1" dirty="0">
                <a:solidFill>
                  <a:schemeClr val="bg1"/>
                </a:solidFill>
              </a:rPr>
              <a:t>Presenter : Henri Pieters</a:t>
            </a:r>
          </a:p>
          <a:p>
            <a:r>
              <a:rPr lang="en-ZA" sz="2800" b="1" dirty="0">
                <a:solidFill>
                  <a:schemeClr val="bg1"/>
                </a:solidFill>
              </a:rPr>
              <a:t>Wessel Smit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279" y="5040254"/>
            <a:ext cx="2770010" cy="674746"/>
          </a:xfrm>
          <a:prstGeom prst="rect">
            <a:avLst/>
          </a:prstGeom>
        </p:spPr>
      </p:pic>
    </p:spTree>
    <p:extLst>
      <p:ext uri="{BB962C8B-B14F-4D97-AF65-F5344CB8AC3E}">
        <p14:creationId xmlns:p14="http://schemas.microsoft.com/office/powerpoint/2010/main" val="1256655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A696D8-183D-4898-88F8-FE7DB26D409E}"/>
              </a:ext>
            </a:extLst>
          </p:cNvPr>
          <p:cNvSpPr>
            <a:spLocks noGrp="1"/>
          </p:cNvSpPr>
          <p:nvPr>
            <p:ph sz="quarter" idx="12"/>
          </p:nvPr>
        </p:nvSpPr>
        <p:spPr>
          <a:xfrm>
            <a:off x="628650" y="1167162"/>
            <a:ext cx="6956373" cy="4146852"/>
          </a:xfrm>
        </p:spPr>
        <p:txBody>
          <a:bodyPr>
            <a:normAutofit fontScale="77500" lnSpcReduction="20000"/>
          </a:bodyPr>
          <a:lstStyle/>
          <a:p>
            <a:pPr marL="0" indent="0">
              <a:buNone/>
            </a:pPr>
            <a:r>
              <a:rPr lang="en-US" b="1" dirty="0">
                <a:solidFill>
                  <a:srgbClr val="FF0000"/>
                </a:solidFill>
              </a:rPr>
              <a:t>Budget 2022:</a:t>
            </a:r>
          </a:p>
          <a:p>
            <a:pPr marL="457200" indent="-457200">
              <a:buFont typeface="+mj-lt"/>
              <a:buAutoNum type="arabicPeriod"/>
            </a:pPr>
            <a:r>
              <a:rPr lang="en-US" dirty="0">
                <a:solidFill>
                  <a:srgbClr val="FF0000"/>
                </a:solidFill>
              </a:rPr>
              <a:t>Budget Tax Proposals and Other Tax</a:t>
            </a:r>
          </a:p>
          <a:p>
            <a:pPr marL="457200" indent="-457200">
              <a:buFont typeface="+mj-lt"/>
              <a:buAutoNum type="arabicPeriod"/>
            </a:pPr>
            <a:r>
              <a:rPr lang="en-US" dirty="0">
                <a:solidFill>
                  <a:srgbClr val="FF0000"/>
                </a:solidFill>
              </a:rPr>
              <a:t>Budget 2021</a:t>
            </a:r>
          </a:p>
          <a:p>
            <a:pPr marL="457200" indent="-457200">
              <a:buFont typeface="+mj-lt"/>
              <a:buAutoNum type="arabicPeriod"/>
            </a:pPr>
            <a:r>
              <a:rPr lang="en-US" dirty="0">
                <a:solidFill>
                  <a:srgbClr val="FF0000"/>
                </a:solidFill>
              </a:rPr>
              <a:t>Summary Tax Proposals</a:t>
            </a:r>
          </a:p>
          <a:p>
            <a:pPr marL="457200" indent="-457200">
              <a:buFont typeface="+mj-lt"/>
              <a:buAutoNum type="arabicPeriod"/>
            </a:pPr>
            <a:r>
              <a:rPr lang="en-US" dirty="0">
                <a:solidFill>
                  <a:srgbClr val="FF0000"/>
                </a:solidFill>
              </a:rPr>
              <a:t>Salary earners and individuals</a:t>
            </a:r>
          </a:p>
          <a:p>
            <a:pPr marL="457200" indent="-457200">
              <a:buFont typeface="+mj-lt"/>
              <a:buAutoNum type="arabicPeriod"/>
            </a:pPr>
            <a:r>
              <a:rPr lang="en-US" dirty="0">
                <a:solidFill>
                  <a:srgbClr val="FF0000"/>
                </a:solidFill>
              </a:rPr>
              <a:t>Small business corporations</a:t>
            </a:r>
          </a:p>
          <a:p>
            <a:pPr marL="457200" indent="-457200">
              <a:buFont typeface="+mj-lt"/>
              <a:buAutoNum type="arabicPeriod"/>
            </a:pPr>
            <a:r>
              <a:rPr lang="en-US" dirty="0">
                <a:solidFill>
                  <a:srgbClr val="FF0000"/>
                </a:solidFill>
              </a:rPr>
              <a:t>Capital gains tax</a:t>
            </a:r>
          </a:p>
          <a:p>
            <a:pPr marL="457200" indent="-457200">
              <a:buFont typeface="+mj-lt"/>
              <a:buAutoNum type="arabicPeriod"/>
            </a:pPr>
            <a:r>
              <a:rPr lang="en-US" dirty="0">
                <a:solidFill>
                  <a:srgbClr val="FF0000"/>
                </a:solidFill>
              </a:rPr>
              <a:t>Companies</a:t>
            </a:r>
          </a:p>
          <a:p>
            <a:pPr marL="457200" indent="-457200">
              <a:buFont typeface="+mj-lt"/>
              <a:buAutoNum type="arabicPeriod"/>
            </a:pPr>
            <a:r>
              <a:rPr lang="en-US" dirty="0">
                <a:solidFill>
                  <a:srgbClr val="FF0000"/>
                </a:solidFill>
              </a:rPr>
              <a:t>Trusts</a:t>
            </a:r>
          </a:p>
          <a:p>
            <a:pPr marL="457200" indent="-457200">
              <a:buFont typeface="+mj-lt"/>
              <a:buAutoNum type="arabicPeriod"/>
            </a:pPr>
            <a:r>
              <a:rPr lang="en-US" dirty="0">
                <a:solidFill>
                  <a:srgbClr val="FF0000"/>
                </a:solidFill>
              </a:rPr>
              <a:t>Value Added Tax</a:t>
            </a:r>
          </a:p>
          <a:p>
            <a:pPr marL="457200" indent="-457200">
              <a:buFont typeface="+mj-lt"/>
              <a:buAutoNum type="arabicPeriod"/>
            </a:pPr>
            <a:r>
              <a:rPr lang="en-US" dirty="0">
                <a:solidFill>
                  <a:srgbClr val="FF0000"/>
                </a:solidFill>
              </a:rPr>
              <a:t>Transfer Duty</a:t>
            </a:r>
          </a:p>
          <a:p>
            <a:pPr marL="457200" indent="-457200">
              <a:buFont typeface="+mj-lt"/>
              <a:buAutoNum type="arabicPeriod"/>
            </a:pPr>
            <a:r>
              <a:rPr lang="en-US" dirty="0">
                <a:solidFill>
                  <a:srgbClr val="FF0000"/>
                </a:solidFill>
              </a:rPr>
              <a:t>Environmental Taxes</a:t>
            </a:r>
          </a:p>
          <a:p>
            <a:pPr marL="457200" indent="-457200">
              <a:buFont typeface="+mj-lt"/>
              <a:buAutoNum type="arabicPeriod"/>
            </a:pPr>
            <a:r>
              <a:rPr lang="en-US" dirty="0">
                <a:solidFill>
                  <a:srgbClr val="FF0000"/>
                </a:solidFill>
              </a:rPr>
              <a:t>Fuel Levy</a:t>
            </a:r>
          </a:p>
          <a:p>
            <a:pPr marL="457200" indent="-457200">
              <a:buFont typeface="+mj-lt"/>
              <a:buAutoNum type="arabicPeriod"/>
            </a:pPr>
            <a:r>
              <a:rPr lang="en-US" dirty="0">
                <a:solidFill>
                  <a:srgbClr val="FF0000"/>
                </a:solidFill>
              </a:rPr>
              <a:t>Unemployment Insurance Fund Contributions</a:t>
            </a:r>
          </a:p>
          <a:p>
            <a:pPr marL="457200" indent="-457200">
              <a:buFont typeface="+mj-lt"/>
              <a:buAutoNum type="arabicPeriod"/>
            </a:pPr>
            <a:r>
              <a:rPr lang="en-US" dirty="0">
                <a:solidFill>
                  <a:srgbClr val="FF0000"/>
                </a:solidFill>
              </a:rPr>
              <a:t>Proposed Amendments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5234" y="5040254"/>
            <a:ext cx="2770010" cy="674746"/>
          </a:xfrm>
          <a:prstGeom prst="rect">
            <a:avLst/>
          </a:prstGeom>
        </p:spPr>
      </p:pic>
    </p:spTree>
    <p:extLst>
      <p:ext uri="{BB962C8B-B14F-4D97-AF65-F5344CB8AC3E}">
        <p14:creationId xmlns:p14="http://schemas.microsoft.com/office/powerpoint/2010/main" val="3812866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D94C84A-E03F-4DEC-91AE-77685A70CB3C}"/>
              </a:ext>
            </a:extLst>
          </p:cNvPr>
          <p:cNvSpPr>
            <a:spLocks noGrp="1"/>
          </p:cNvSpPr>
          <p:nvPr>
            <p:ph sz="quarter" idx="13"/>
          </p:nvPr>
        </p:nvSpPr>
        <p:spPr>
          <a:xfrm>
            <a:off x="658251" y="2094807"/>
            <a:ext cx="7920037" cy="1772656"/>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en-US" sz="2800" dirty="0"/>
              <a:t>Please note that this presentation deals with the February 2022 Budget speech proposals which have not yet been drafted into the tax legislation. </a:t>
            </a:r>
          </a:p>
          <a:p>
            <a:r>
              <a:rPr lang="en-US" sz="2800" dirty="0"/>
              <a:t>The final amendment act might differ from the proposals.</a:t>
            </a:r>
          </a:p>
        </p:txBody>
      </p:sp>
      <p:sp>
        <p:nvSpPr>
          <p:cNvPr id="5" name="Text Placeholder 4">
            <a:extLst>
              <a:ext uri="{FF2B5EF4-FFF2-40B4-BE49-F238E27FC236}">
                <a16:creationId xmlns:a16="http://schemas.microsoft.com/office/drawing/2014/main" id="{3723FE13-3C9D-45D1-A7B1-A3B1CBB4BD4B}"/>
              </a:ext>
            </a:extLst>
          </p:cNvPr>
          <p:cNvSpPr>
            <a:spLocks noGrp="1"/>
          </p:cNvSpPr>
          <p:nvPr>
            <p:ph type="body" sz="quarter" idx="14"/>
          </p:nvPr>
        </p:nvSpPr>
        <p:spPr/>
        <p:txBody>
          <a:bodyPr>
            <a:normAutofit lnSpcReduction="10000"/>
          </a:bodyPr>
          <a:lstStyle/>
          <a:p>
            <a:r>
              <a:rPr lang="en-ZA" dirty="0"/>
              <a:t>Scope of the seminar</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5235" y="5040254"/>
            <a:ext cx="2770010" cy="674746"/>
          </a:xfrm>
          <a:prstGeom prst="rect">
            <a:avLst/>
          </a:prstGeom>
        </p:spPr>
      </p:pic>
    </p:spTree>
    <p:extLst>
      <p:ext uri="{BB962C8B-B14F-4D97-AF65-F5344CB8AC3E}">
        <p14:creationId xmlns:p14="http://schemas.microsoft.com/office/powerpoint/2010/main" val="2172096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Budget 2022/23</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66749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DB5F8D-952E-4599-B8B1-4EDA6C6CC91B}"/>
              </a:ext>
            </a:extLst>
          </p:cNvPr>
          <p:cNvSpPr>
            <a:spLocks noGrp="1"/>
          </p:cNvSpPr>
          <p:nvPr>
            <p:ph type="body" sz="quarter" idx="14"/>
          </p:nvPr>
        </p:nvSpPr>
        <p:spPr/>
        <p:txBody>
          <a:bodyPr>
            <a:normAutofit lnSpcReduction="10000"/>
          </a:bodyPr>
          <a:lstStyle/>
          <a:p>
            <a:r>
              <a:rPr lang="en-US" dirty="0"/>
              <a:t>Where the money comes from</a:t>
            </a:r>
          </a:p>
        </p:txBody>
      </p:sp>
      <p:graphicFrame>
        <p:nvGraphicFramePr>
          <p:cNvPr id="5" name="Content Placeholder 4">
            <a:extLst>
              <a:ext uri="{FF2B5EF4-FFF2-40B4-BE49-F238E27FC236}">
                <a16:creationId xmlns:a16="http://schemas.microsoft.com/office/drawing/2014/main" id="{9FA10D14-7B46-4D9C-954C-4DF71F616879}"/>
              </a:ext>
            </a:extLst>
          </p:cNvPr>
          <p:cNvGraphicFramePr>
            <a:graphicFrameLocks noGrp="1"/>
          </p:cNvGraphicFramePr>
          <p:nvPr>
            <p:ph sz="quarter" idx="13"/>
            <p:extLst>
              <p:ext uri="{D42A27DB-BD31-4B8C-83A1-F6EECF244321}">
                <p14:modId xmlns:p14="http://schemas.microsoft.com/office/powerpoint/2010/main" val="2930331537"/>
              </p:ext>
            </p:extLst>
          </p:nvPr>
        </p:nvGraphicFramePr>
        <p:xfrm>
          <a:off x="463941" y="1389063"/>
          <a:ext cx="7920037" cy="3652837"/>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189300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763488-D4BA-4474-860F-EBE923D7CBAA}"/>
              </a:ext>
            </a:extLst>
          </p:cNvPr>
          <p:cNvSpPr>
            <a:spLocks noGrp="1"/>
          </p:cNvSpPr>
          <p:nvPr>
            <p:ph type="body" sz="quarter" idx="14"/>
          </p:nvPr>
        </p:nvSpPr>
        <p:spPr/>
        <p:txBody>
          <a:bodyPr>
            <a:normAutofit lnSpcReduction="10000"/>
          </a:bodyPr>
          <a:lstStyle/>
          <a:p>
            <a:r>
              <a:rPr lang="en-US" dirty="0"/>
              <a:t>How it will be spend</a:t>
            </a:r>
          </a:p>
          <a:p>
            <a:endParaRPr lang="en-ZA" dirty="0"/>
          </a:p>
        </p:txBody>
      </p:sp>
      <p:graphicFrame>
        <p:nvGraphicFramePr>
          <p:cNvPr id="5" name="Content Placeholder 4">
            <a:extLst>
              <a:ext uri="{FF2B5EF4-FFF2-40B4-BE49-F238E27FC236}">
                <a16:creationId xmlns:a16="http://schemas.microsoft.com/office/drawing/2014/main" id="{FE9D1BD1-6E9E-4548-AF33-2586E0CBC3CD}"/>
              </a:ext>
            </a:extLst>
          </p:cNvPr>
          <p:cNvGraphicFramePr>
            <a:graphicFrameLocks noGrp="1"/>
          </p:cNvGraphicFramePr>
          <p:nvPr>
            <p:ph sz="quarter" idx="13"/>
            <p:extLst>
              <p:ext uri="{D42A27DB-BD31-4B8C-83A1-F6EECF244321}">
                <p14:modId xmlns:p14="http://schemas.microsoft.com/office/powerpoint/2010/main" val="2550126062"/>
              </p:ext>
            </p:extLst>
          </p:nvPr>
        </p:nvGraphicFramePr>
        <p:xfrm>
          <a:off x="658813" y="1389063"/>
          <a:ext cx="7920037" cy="3652837"/>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197297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Summary Tax Proposals</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363504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170C4D-A794-45C0-B91E-CD1117D0FEF3}"/>
              </a:ext>
            </a:extLst>
          </p:cNvPr>
          <p:cNvSpPr>
            <a:spLocks noGrp="1"/>
          </p:cNvSpPr>
          <p:nvPr>
            <p:ph sz="quarter" idx="13"/>
          </p:nvPr>
        </p:nvSpPr>
        <p:spPr/>
        <p:txBody>
          <a:bodyPr>
            <a:normAutofit lnSpcReduction="10000"/>
          </a:bodyPr>
          <a:lstStyle/>
          <a:p>
            <a:r>
              <a:rPr lang="en-US" dirty="0"/>
              <a:t>Tax revenue strengthened significantly in recent months and is expected to reach R1.55 trillion for 2021/22, well above projections.</a:t>
            </a:r>
          </a:p>
          <a:p>
            <a:r>
              <a:rPr lang="en-US" dirty="0"/>
              <a:t>Given the revenue improvement, government proposes R5.2 billion in tax relief to help support the economic recovery, provide some respite from fuel tax increases and boost incentives for youth employment.</a:t>
            </a:r>
          </a:p>
          <a:p>
            <a:r>
              <a:rPr lang="en-US" dirty="0"/>
              <a:t>Most of the relief is provided through an adjustment in personal income tax brackets and rebates. </a:t>
            </a:r>
          </a:p>
          <a:p>
            <a:r>
              <a:rPr lang="en-US" dirty="0"/>
              <a:t>In addition, there will be no increase in either the general fuel levy or the Road Accident Fund levy.</a:t>
            </a:r>
          </a:p>
          <a:p>
            <a:r>
              <a:rPr lang="en-US" dirty="0"/>
              <a:t>Progress continues to be made in rebuilding the South African Revenue Service.</a:t>
            </a:r>
            <a:endParaRPr lang="en-ZA" dirty="0"/>
          </a:p>
        </p:txBody>
      </p:sp>
      <p:sp>
        <p:nvSpPr>
          <p:cNvPr id="3" name="Text Placeholder 2">
            <a:extLst>
              <a:ext uri="{FF2B5EF4-FFF2-40B4-BE49-F238E27FC236}">
                <a16:creationId xmlns:a16="http://schemas.microsoft.com/office/drawing/2014/main" id="{FDB8D591-5C28-4303-9893-02309881F32E}"/>
              </a:ext>
            </a:extLst>
          </p:cNvPr>
          <p:cNvSpPr>
            <a:spLocks noGrp="1"/>
          </p:cNvSpPr>
          <p:nvPr>
            <p:ph type="body" sz="quarter" idx="14"/>
          </p:nvPr>
        </p:nvSpPr>
        <p:spPr/>
        <p:txBody>
          <a:bodyPr>
            <a:normAutofit lnSpcReduction="10000"/>
          </a:bodyPr>
          <a:lstStyle/>
          <a:p>
            <a:r>
              <a:rPr lang="en-ZA" dirty="0"/>
              <a:t>Budget Highlights 2022/2023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4162874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Salary earners and individuals</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24890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B09DAB-DC7D-4799-A130-1928A6EA4392}"/>
              </a:ext>
            </a:extLst>
          </p:cNvPr>
          <p:cNvSpPr>
            <a:spLocks noGrp="1"/>
          </p:cNvSpPr>
          <p:nvPr>
            <p:ph sz="quarter" idx="13"/>
          </p:nvPr>
        </p:nvSpPr>
        <p:spPr/>
        <p:txBody>
          <a:bodyPr>
            <a:normAutofit/>
          </a:bodyPr>
          <a:lstStyle/>
          <a:p>
            <a:r>
              <a:rPr lang="en-US" sz="2400" dirty="0"/>
              <a:t>The 2021 Budget provides tax relief by announcing an increase of 4,5 per cent in personal income tax brackets and rebates (inflation estimate at 4,5%)</a:t>
            </a:r>
          </a:p>
          <a:p>
            <a:r>
              <a:rPr lang="en-US" sz="2400" dirty="0"/>
              <a:t>The amount an individual can earn before being required to pay tax is adjusted as follows for the tax year from 1 March 2021 to 28 February 2022:</a:t>
            </a:r>
            <a:endParaRPr lang="en-ZA" sz="2400" dirty="0"/>
          </a:p>
        </p:txBody>
      </p:sp>
      <p:sp>
        <p:nvSpPr>
          <p:cNvPr id="3" name="Text Placeholder 2">
            <a:extLst>
              <a:ext uri="{FF2B5EF4-FFF2-40B4-BE49-F238E27FC236}">
                <a16:creationId xmlns:a16="http://schemas.microsoft.com/office/drawing/2014/main" id="{1CB2F68F-6F94-4E46-9E28-443F0C1971A0}"/>
              </a:ext>
            </a:extLst>
          </p:cNvPr>
          <p:cNvSpPr>
            <a:spLocks noGrp="1"/>
          </p:cNvSpPr>
          <p:nvPr>
            <p:ph type="body" sz="quarter" idx="14"/>
          </p:nvPr>
        </p:nvSpPr>
        <p:spPr/>
        <p:txBody>
          <a:bodyPr>
            <a:normAutofit lnSpcReduction="10000"/>
          </a:bodyPr>
          <a:lstStyle/>
          <a:p>
            <a:r>
              <a:rPr lang="en-ZA" dirty="0"/>
              <a:t>Tax of Individuals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866947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72420B-0C37-4C2E-8A31-749DA61F524C}"/>
              </a:ext>
            </a:extLst>
          </p:cNvPr>
          <p:cNvSpPr>
            <a:spLocks noGrp="1"/>
          </p:cNvSpPr>
          <p:nvPr>
            <p:ph type="body" sz="quarter" idx="14"/>
          </p:nvPr>
        </p:nvSpPr>
        <p:spPr/>
        <p:txBody>
          <a:bodyPr>
            <a:normAutofit lnSpcReduction="10000"/>
          </a:bodyPr>
          <a:lstStyle/>
          <a:p>
            <a:r>
              <a:rPr lang="en-ZA" dirty="0"/>
              <a:t>Tax Tables - Individuals </a:t>
            </a:r>
          </a:p>
        </p:txBody>
      </p:sp>
      <p:graphicFrame>
        <p:nvGraphicFramePr>
          <p:cNvPr id="5" name="Group 49">
            <a:extLst>
              <a:ext uri="{FF2B5EF4-FFF2-40B4-BE49-F238E27FC236}">
                <a16:creationId xmlns:a16="http://schemas.microsoft.com/office/drawing/2014/main" id="{7386EC8F-5F77-4F79-A24E-EF518D33A037}"/>
              </a:ext>
            </a:extLst>
          </p:cNvPr>
          <p:cNvGraphicFramePr>
            <a:graphicFrameLocks noGrp="1"/>
          </p:cNvGraphicFramePr>
          <p:nvPr>
            <p:ph sz="quarter" idx="13"/>
            <p:extLst>
              <p:ext uri="{D42A27DB-BD31-4B8C-83A1-F6EECF244321}">
                <p14:modId xmlns:p14="http://schemas.microsoft.com/office/powerpoint/2010/main" val="568348489"/>
              </p:ext>
            </p:extLst>
          </p:nvPr>
        </p:nvGraphicFramePr>
        <p:xfrm>
          <a:off x="658813" y="1389063"/>
          <a:ext cx="7232387" cy="3360211"/>
        </p:xfrm>
        <a:graphic>
          <a:graphicData uri="http://schemas.openxmlformats.org/drawingml/2006/table">
            <a:tbl>
              <a:tblPr/>
              <a:tblGrid>
                <a:gridCol w="1808428">
                  <a:extLst>
                    <a:ext uri="{9D8B030D-6E8A-4147-A177-3AD203B41FA5}">
                      <a16:colId xmlns:a16="http://schemas.microsoft.com/office/drawing/2014/main" val="20000"/>
                    </a:ext>
                  </a:extLst>
                </a:gridCol>
                <a:gridCol w="1808427">
                  <a:extLst>
                    <a:ext uri="{9D8B030D-6E8A-4147-A177-3AD203B41FA5}">
                      <a16:colId xmlns:a16="http://schemas.microsoft.com/office/drawing/2014/main" val="20001"/>
                    </a:ext>
                  </a:extLst>
                </a:gridCol>
                <a:gridCol w="1807104">
                  <a:extLst>
                    <a:ext uri="{9D8B030D-6E8A-4147-A177-3AD203B41FA5}">
                      <a16:colId xmlns:a16="http://schemas.microsoft.com/office/drawing/2014/main" val="20002"/>
                    </a:ext>
                  </a:extLst>
                </a:gridCol>
                <a:gridCol w="1808428">
                  <a:extLst>
                    <a:ext uri="{9D8B030D-6E8A-4147-A177-3AD203B41FA5}">
                      <a16:colId xmlns:a16="http://schemas.microsoft.com/office/drawing/2014/main" val="20003"/>
                    </a:ext>
                  </a:extLst>
                </a:gridCol>
              </a:tblGrid>
              <a:tr h="328083">
                <a:tc gridSpan="2">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ZA" sz="1400" b="1" i="0" u="none" strike="noStrike" cap="none" normalizeH="0" baseline="0" dirty="0">
                          <a:ln>
                            <a:noFill/>
                          </a:ln>
                          <a:solidFill>
                            <a:schemeClr val="tx1"/>
                          </a:solidFill>
                          <a:effectLst/>
                          <a:latin typeface="Arial" charset="0"/>
                          <a:ea typeface="ＭＳ Ｐゴシック" pitchFamily="34" charset="-128"/>
                          <a:cs typeface="Arial" charset="0"/>
                        </a:rPr>
                        <a:t>2022/2023</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hMerge="1">
                  <a:txBody>
                    <a:bodyPr/>
                    <a:lstStyle/>
                    <a:p>
                      <a:endParaRPr lang="en-ZA"/>
                    </a:p>
                  </a:txBody>
                  <a:tcPr/>
                </a:tc>
                <a:tc gridSpan="2">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ZA" sz="1400" b="1" i="0" u="none" strike="noStrike" cap="none" normalizeH="0" baseline="0" dirty="0">
                          <a:ln>
                            <a:noFill/>
                          </a:ln>
                          <a:solidFill>
                            <a:schemeClr val="tx1"/>
                          </a:solidFill>
                          <a:effectLst/>
                          <a:latin typeface="Arial" charset="0"/>
                          <a:ea typeface="ＭＳ Ｐゴシック" pitchFamily="34" charset="-128"/>
                          <a:cs typeface="Arial" charset="0"/>
                        </a:rPr>
                        <a:t>2022/2021</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hMerge="1">
                  <a:txBody>
                    <a:bodyPr/>
                    <a:lstStyle/>
                    <a:p>
                      <a:endParaRPr lang="en-ZA"/>
                    </a:p>
                  </a:txBody>
                  <a:tcPr/>
                </a:tc>
                <a:extLst>
                  <a:ext uri="{0D108BD9-81ED-4DB2-BD59-A6C34878D82A}">
                    <a16:rowId xmlns:a16="http://schemas.microsoft.com/office/drawing/2014/main" val="10000"/>
                  </a:ext>
                </a:extLst>
              </a:tr>
              <a:tr h="35851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ZA" sz="1400" b="1" i="0" u="none" strike="noStrike" cap="none" normalizeH="0" baseline="0" dirty="0">
                          <a:ln>
                            <a:noFill/>
                          </a:ln>
                          <a:solidFill>
                            <a:schemeClr val="tx1"/>
                          </a:solidFill>
                          <a:effectLst/>
                          <a:latin typeface="Arial" charset="0"/>
                          <a:ea typeface="ＭＳ Ｐゴシック" pitchFamily="34" charset="-128"/>
                          <a:cs typeface="Arial" charset="0"/>
                        </a:rPr>
                        <a:t>Taxable Income (R)</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ZA" sz="1400" b="1" i="0" u="none" strike="noStrike" cap="none" normalizeH="0" baseline="0" dirty="0">
                          <a:ln>
                            <a:noFill/>
                          </a:ln>
                          <a:solidFill>
                            <a:schemeClr val="tx1"/>
                          </a:solidFill>
                          <a:effectLst/>
                          <a:latin typeface="Arial" charset="0"/>
                          <a:ea typeface="ＭＳ Ｐゴシック" pitchFamily="34" charset="-128"/>
                          <a:cs typeface="Arial" charset="0"/>
                        </a:rPr>
                        <a:t>Rate of Tax (R)</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ZA" sz="1400" b="1" i="0" u="none" strike="noStrike" cap="none" normalizeH="0" baseline="0" dirty="0">
                          <a:ln>
                            <a:noFill/>
                          </a:ln>
                          <a:solidFill>
                            <a:schemeClr val="tx1"/>
                          </a:solidFill>
                          <a:effectLst/>
                          <a:latin typeface="Arial" charset="0"/>
                          <a:ea typeface="ＭＳ Ｐゴシック" pitchFamily="34" charset="-128"/>
                          <a:cs typeface="Arial" charset="0"/>
                        </a:rPr>
                        <a:t>Taxable Income (R)</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ZA" sz="1400" b="1" i="0" u="none" strike="noStrike" cap="none" normalizeH="0" baseline="0" dirty="0">
                          <a:ln>
                            <a:noFill/>
                          </a:ln>
                          <a:solidFill>
                            <a:schemeClr val="tx1"/>
                          </a:solidFill>
                          <a:effectLst/>
                          <a:latin typeface="Arial" charset="0"/>
                          <a:ea typeface="ＭＳ Ｐゴシック" pitchFamily="34" charset="-128"/>
                          <a:cs typeface="Arial" charset="0"/>
                        </a:rPr>
                        <a:t>Rate of Tax (R)</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28083">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0 to 226 200</a:t>
                      </a: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18%</a:t>
                      </a: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0 to 216 200</a:t>
                      </a: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18%</a:t>
                      </a: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46604">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226 201 to 353 100</a:t>
                      </a: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40 680 + 26%</a:t>
                      </a: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216 201 to 337 800</a:t>
                      </a: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38 916 + 26%</a:t>
                      </a: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74386">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353 100 to 488 700</a:t>
                      </a: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73 726 + 31%</a:t>
                      </a: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337 801 to 467 500</a:t>
                      </a: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70 532 + 31%</a:t>
                      </a: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406136">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488 700 to 641 400</a:t>
                      </a: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115 762 + 36%</a:t>
                      </a: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467 501 to 613 600</a:t>
                      </a: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110 739 + 36%</a:t>
                      </a: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6136">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641 401 to 817 600</a:t>
                      </a: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170 734 + 39%</a:t>
                      </a: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613 601 to 782 200</a:t>
                      </a: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163 335 + 39%</a:t>
                      </a: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406136">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817 601 to 1 731 600</a:t>
                      </a: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239 452 + 41%</a:t>
                      </a: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rPr>
                        <a:t>782 201 to 1 656 600</a:t>
                      </a: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rPr>
                        <a:t>229 089 + 41%</a:t>
                      </a: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406136">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ea typeface="ＭＳ Ｐゴシック" pitchFamily="34" charset="-128"/>
                          <a:cs typeface="Arial" charset="0"/>
                        </a:rPr>
                        <a:t>1 731 601 and above</a:t>
                      </a:r>
                      <a:endPar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endParaRPr>
                    </a:p>
                  </a:txBody>
                  <a:tcPr marL="57150" marR="5715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pitchFamily="34" charset="-128"/>
                          <a:cs typeface="Arial" charset="0"/>
                        </a:rPr>
                        <a:t>614 192 + 45%</a:t>
                      </a:r>
                      <a:endPar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endParaRPr>
                    </a:p>
                  </a:txBody>
                  <a:tcPr marL="76200" marR="76200" marT="38100" marB="381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ea typeface="ＭＳ Ｐゴシック" pitchFamily="34" charset="-128"/>
                          <a:cs typeface="Arial" charset="0"/>
                        </a:rPr>
                        <a:t>1 656 601 and above</a:t>
                      </a:r>
                      <a:endParaRPr kumimoji="0" lang="af-ZA" sz="1400" b="0" i="0" u="none" strike="noStrike" kern="1200" cap="none" normalizeH="0" baseline="0" dirty="0">
                        <a:ln>
                          <a:noFill/>
                        </a:ln>
                        <a:solidFill>
                          <a:schemeClr val="tx1"/>
                        </a:solidFill>
                        <a:effectLst/>
                        <a:latin typeface="Arial" charset="0"/>
                        <a:ea typeface="ＭＳ Ｐゴシック" pitchFamily="34" charset="-128"/>
                        <a:cs typeface="Arial" charset="0"/>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Arial" charset="0"/>
                          <a:ea typeface="ＭＳ Ｐゴシック" pitchFamily="34" charset="-128"/>
                          <a:cs typeface="Arial" charset="0"/>
                        </a:rPr>
                        <a:t>587 593 + 45%</a:t>
                      </a:r>
                      <a:endParaRPr kumimoji="0" lang="en-ZA" sz="1400" b="0" i="0" u="none" strike="noStrike" cap="none" normalizeH="0" baseline="0" dirty="0">
                        <a:ln>
                          <a:noFill/>
                        </a:ln>
                        <a:solidFill>
                          <a:schemeClr val="tx1"/>
                        </a:solidFill>
                        <a:effectLst/>
                        <a:latin typeface="Arial" charset="0"/>
                        <a:ea typeface="ＭＳ Ｐゴシック" pitchFamily="34" charset="-128"/>
                        <a:cs typeface="Arial" charset="0"/>
                      </a:endParaRPr>
                    </a:p>
                  </a:txBody>
                  <a:tcPr marL="76200" marR="76200" marT="38100" marB="381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2362881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C14CAB-B3E5-439E-A1A6-69B12425A0E0}"/>
              </a:ext>
            </a:extLst>
          </p:cNvPr>
          <p:cNvSpPr>
            <a:spLocks noGrp="1"/>
          </p:cNvSpPr>
          <p:nvPr>
            <p:ph type="body" sz="quarter" idx="14"/>
          </p:nvPr>
        </p:nvSpPr>
        <p:spPr/>
        <p:txBody>
          <a:bodyPr>
            <a:normAutofit lnSpcReduction="10000"/>
          </a:bodyPr>
          <a:lstStyle/>
          <a:p>
            <a:r>
              <a:rPr lang="en-ZA" dirty="0"/>
              <a:t>Rebates</a:t>
            </a:r>
          </a:p>
        </p:txBody>
      </p:sp>
      <p:graphicFrame>
        <p:nvGraphicFramePr>
          <p:cNvPr id="5" name="Group 28">
            <a:extLst>
              <a:ext uri="{FF2B5EF4-FFF2-40B4-BE49-F238E27FC236}">
                <a16:creationId xmlns:a16="http://schemas.microsoft.com/office/drawing/2014/main" id="{BD06B61E-E6D6-4168-A48C-2FE62BA21720}"/>
              </a:ext>
            </a:extLst>
          </p:cNvPr>
          <p:cNvGraphicFramePr>
            <a:graphicFrameLocks noGrp="1"/>
          </p:cNvGraphicFramePr>
          <p:nvPr>
            <p:ph sz="quarter" idx="13"/>
            <p:extLst>
              <p:ext uri="{D42A27DB-BD31-4B8C-83A1-F6EECF244321}">
                <p14:modId xmlns:p14="http://schemas.microsoft.com/office/powerpoint/2010/main" val="1760717757"/>
              </p:ext>
            </p:extLst>
          </p:nvPr>
        </p:nvGraphicFramePr>
        <p:xfrm>
          <a:off x="658813" y="1389063"/>
          <a:ext cx="6781272" cy="2209635"/>
        </p:xfrm>
        <a:graphic>
          <a:graphicData uri="http://schemas.openxmlformats.org/drawingml/2006/table">
            <a:tbl>
              <a:tblPr/>
              <a:tblGrid>
                <a:gridCol w="3119438">
                  <a:extLst>
                    <a:ext uri="{9D8B030D-6E8A-4147-A177-3AD203B41FA5}">
                      <a16:colId xmlns:a16="http://schemas.microsoft.com/office/drawing/2014/main" val="20000"/>
                    </a:ext>
                  </a:extLst>
                </a:gridCol>
                <a:gridCol w="1980406">
                  <a:extLst>
                    <a:ext uri="{9D8B030D-6E8A-4147-A177-3AD203B41FA5}">
                      <a16:colId xmlns:a16="http://schemas.microsoft.com/office/drawing/2014/main" val="20001"/>
                    </a:ext>
                  </a:extLst>
                </a:gridCol>
                <a:gridCol w="1681428">
                  <a:extLst>
                    <a:ext uri="{9D8B030D-6E8A-4147-A177-3AD203B41FA5}">
                      <a16:colId xmlns:a16="http://schemas.microsoft.com/office/drawing/2014/main" val="20002"/>
                    </a:ext>
                  </a:extLst>
                </a:gridCol>
              </a:tblGrid>
              <a:tr h="3809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83" marB="3808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2023</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83" marB="3808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2022</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083" marB="3808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7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Rebates for natural persons</a:t>
                      </a:r>
                    </a:p>
                  </a:txBody>
                  <a:tcPr marL="76200" marR="76200" marT="38083" marB="3808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083" marB="3808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083" marB="3808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09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Under 65 – Primary</a:t>
                      </a:r>
                    </a:p>
                  </a:txBody>
                  <a:tcPr marL="76200" marR="76200" marT="38083" marB="3808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cs typeface="Arial" charset="0"/>
                        </a:rPr>
                        <a:t>16 425</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83" marB="3808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cs typeface="Arial" charset="0"/>
                        </a:rPr>
                        <a:t>15 714</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83" marB="3808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09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65 and over – Secondary</a:t>
                      </a:r>
                    </a:p>
                  </a:txBody>
                  <a:tcPr marL="76200" marR="76200" marT="38083" marB="3808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  9 000</a:t>
                      </a:r>
                    </a:p>
                  </a:txBody>
                  <a:tcPr marL="76200" marR="76200" marT="38083" marB="3808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  8 613</a:t>
                      </a:r>
                    </a:p>
                  </a:txBody>
                  <a:tcPr marL="76200" marR="76200" marT="38083" marB="3808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096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75 and over - Tertiary</a:t>
                      </a:r>
                    </a:p>
                  </a:txBody>
                  <a:tcPr marL="76200" marR="76200" marT="38083" marB="38083"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  2 997</a:t>
                      </a:r>
                    </a:p>
                  </a:txBody>
                  <a:tcPr marL="76200" marR="76200" marT="38083" marB="38083"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  2 871</a:t>
                      </a:r>
                    </a:p>
                  </a:txBody>
                  <a:tcPr marL="76200" marR="76200" marT="38083" marB="38083"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065535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C14CAB-B3E5-439E-A1A6-69B12425A0E0}"/>
              </a:ext>
            </a:extLst>
          </p:cNvPr>
          <p:cNvSpPr>
            <a:spLocks noGrp="1"/>
          </p:cNvSpPr>
          <p:nvPr>
            <p:ph type="body" sz="quarter" idx="14"/>
          </p:nvPr>
        </p:nvSpPr>
        <p:spPr/>
        <p:txBody>
          <a:bodyPr>
            <a:normAutofit lnSpcReduction="10000"/>
          </a:bodyPr>
          <a:lstStyle/>
          <a:p>
            <a:r>
              <a:rPr lang="en-ZA" dirty="0"/>
              <a:t>Tax Thresholds</a:t>
            </a:r>
          </a:p>
        </p:txBody>
      </p:sp>
      <p:graphicFrame>
        <p:nvGraphicFramePr>
          <p:cNvPr id="8" name="Group 3">
            <a:extLst>
              <a:ext uri="{FF2B5EF4-FFF2-40B4-BE49-F238E27FC236}">
                <a16:creationId xmlns:a16="http://schemas.microsoft.com/office/drawing/2014/main" id="{83FE9517-80CE-4F07-999D-E231FD688C15}"/>
              </a:ext>
            </a:extLst>
          </p:cNvPr>
          <p:cNvGraphicFramePr>
            <a:graphicFrameLocks noGrp="1"/>
          </p:cNvGraphicFramePr>
          <p:nvPr>
            <p:ph sz="quarter" idx="13"/>
            <p:extLst>
              <p:ext uri="{D42A27DB-BD31-4B8C-83A1-F6EECF244321}">
                <p14:modId xmlns:p14="http://schemas.microsoft.com/office/powerpoint/2010/main" val="2970366219"/>
              </p:ext>
            </p:extLst>
          </p:nvPr>
        </p:nvGraphicFramePr>
        <p:xfrm>
          <a:off x="658813" y="1636401"/>
          <a:ext cx="6781272" cy="1963208"/>
        </p:xfrm>
        <a:graphic>
          <a:graphicData uri="http://schemas.openxmlformats.org/drawingml/2006/table">
            <a:tbl>
              <a:tblPr/>
              <a:tblGrid>
                <a:gridCol w="3119438">
                  <a:extLst>
                    <a:ext uri="{9D8B030D-6E8A-4147-A177-3AD203B41FA5}">
                      <a16:colId xmlns:a16="http://schemas.microsoft.com/office/drawing/2014/main" val="20000"/>
                    </a:ext>
                  </a:extLst>
                </a:gridCol>
                <a:gridCol w="1980406">
                  <a:extLst>
                    <a:ext uri="{9D8B030D-6E8A-4147-A177-3AD203B41FA5}">
                      <a16:colId xmlns:a16="http://schemas.microsoft.com/office/drawing/2014/main" val="20001"/>
                    </a:ext>
                  </a:extLst>
                </a:gridCol>
                <a:gridCol w="1681428">
                  <a:extLst>
                    <a:ext uri="{9D8B030D-6E8A-4147-A177-3AD203B41FA5}">
                      <a16:colId xmlns:a16="http://schemas.microsoft.com/office/drawing/2014/main" val="20002"/>
                    </a:ext>
                  </a:extLst>
                </a:gridCol>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2023</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2022</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sz="2000" b="1"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920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Under 65 (primary)</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91 250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dirty="0">
                          <a:ln>
                            <a:noFill/>
                          </a:ln>
                          <a:solidFill>
                            <a:srgbClr val="000000"/>
                          </a:solidFill>
                          <a:effectLst/>
                          <a:latin typeface="Arial" panose="020B0604020202020204" pitchFamily="34" charset="0"/>
                          <a:ea typeface="ＭＳ Ｐゴシック" panose="020B0600070205080204" pitchFamily="34" charset="-128"/>
                        </a:rPr>
                        <a:t>  87 300</a:t>
                      </a:r>
                      <a:endParaRPr lang="en-ZA" sz="1800" b="0" i="0" u="none" strike="noStrike" dirty="0">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65 to 74 (secondary)</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141 250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a:ln>
                            <a:noFill/>
                          </a:ln>
                          <a:solidFill>
                            <a:srgbClr val="000000"/>
                          </a:solidFill>
                          <a:effectLst/>
                          <a:latin typeface="Arial" panose="020B0604020202020204" pitchFamily="34" charset="0"/>
                          <a:ea typeface="ＭＳ Ｐゴシック" panose="020B0600070205080204" pitchFamily="34" charset="-128"/>
                        </a:rPr>
                        <a:t>135 150</a:t>
                      </a:r>
                      <a:endParaRPr lang="en-ZA" sz="1800" b="0" i="0" u="none" strike="noStrike">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75 and older (tertiary)</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157 900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dirty="0">
                          <a:ln>
                            <a:noFill/>
                          </a:ln>
                          <a:solidFill>
                            <a:srgbClr val="000000"/>
                          </a:solidFill>
                          <a:effectLst/>
                          <a:latin typeface="Arial" panose="020B0604020202020204" pitchFamily="34" charset="0"/>
                          <a:ea typeface="ＭＳ Ｐゴシック" panose="020B0600070205080204" pitchFamily="34" charset="-128"/>
                        </a:rPr>
                        <a:t>151 100</a:t>
                      </a:r>
                      <a:endParaRPr lang="en-ZA" sz="1800" b="0" i="0" u="none" strike="noStrike" dirty="0">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507898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F406A8-6BBC-4620-9703-F9C0689F277A}"/>
              </a:ext>
            </a:extLst>
          </p:cNvPr>
          <p:cNvSpPr>
            <a:spLocks noGrp="1"/>
          </p:cNvSpPr>
          <p:nvPr>
            <p:ph type="body" sz="quarter" idx="14"/>
          </p:nvPr>
        </p:nvSpPr>
        <p:spPr/>
        <p:txBody>
          <a:bodyPr>
            <a:normAutofit lnSpcReduction="10000"/>
          </a:bodyPr>
          <a:lstStyle/>
          <a:p>
            <a:r>
              <a:rPr lang="en-ZA" dirty="0"/>
              <a:t>Interest Exemption</a:t>
            </a:r>
          </a:p>
        </p:txBody>
      </p:sp>
      <p:graphicFrame>
        <p:nvGraphicFramePr>
          <p:cNvPr id="5" name="Group 31">
            <a:extLst>
              <a:ext uri="{FF2B5EF4-FFF2-40B4-BE49-F238E27FC236}">
                <a16:creationId xmlns:a16="http://schemas.microsoft.com/office/drawing/2014/main" id="{5E767899-30FB-4D98-98D7-F841F76D28DD}"/>
              </a:ext>
            </a:extLst>
          </p:cNvPr>
          <p:cNvGraphicFramePr>
            <a:graphicFrameLocks noGrp="1"/>
          </p:cNvGraphicFramePr>
          <p:nvPr>
            <p:ph sz="quarter" idx="13"/>
            <p:extLst>
              <p:ext uri="{D42A27DB-BD31-4B8C-83A1-F6EECF244321}">
                <p14:modId xmlns:p14="http://schemas.microsoft.com/office/powerpoint/2010/main" val="3977656127"/>
              </p:ext>
            </p:extLst>
          </p:nvPr>
        </p:nvGraphicFramePr>
        <p:xfrm>
          <a:off x="658813" y="1389063"/>
          <a:ext cx="6779948" cy="1594115"/>
        </p:xfrm>
        <a:graphic>
          <a:graphicData uri="http://schemas.openxmlformats.org/drawingml/2006/table">
            <a:tbl>
              <a:tblPr/>
              <a:tblGrid>
                <a:gridCol w="2817813">
                  <a:extLst>
                    <a:ext uri="{9D8B030D-6E8A-4147-A177-3AD203B41FA5}">
                      <a16:colId xmlns:a16="http://schemas.microsoft.com/office/drawing/2014/main" val="20000"/>
                    </a:ext>
                  </a:extLst>
                </a:gridCol>
                <a:gridCol w="2229114">
                  <a:extLst>
                    <a:ext uri="{9D8B030D-6E8A-4147-A177-3AD203B41FA5}">
                      <a16:colId xmlns:a16="http://schemas.microsoft.com/office/drawing/2014/main" val="20001"/>
                    </a:ext>
                  </a:extLst>
                </a:gridCol>
                <a:gridCol w="1733021">
                  <a:extLst>
                    <a:ext uri="{9D8B030D-6E8A-4147-A177-3AD203B41FA5}">
                      <a16:colId xmlns:a16="http://schemas.microsoft.com/office/drawing/2014/main" val="20002"/>
                    </a:ext>
                  </a:extLst>
                </a:gridCol>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2023</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2010</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sz="2000" b="1"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671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Under 65</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23 800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23 800</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3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Over 65</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34 500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34 500</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 name="TextBox 5">
            <a:extLst>
              <a:ext uri="{FF2B5EF4-FFF2-40B4-BE49-F238E27FC236}">
                <a16:creationId xmlns:a16="http://schemas.microsoft.com/office/drawing/2014/main" id="{BD986AEC-F055-4023-BB7A-129FA5CF8C5F}"/>
              </a:ext>
            </a:extLst>
          </p:cNvPr>
          <p:cNvSpPr txBox="1"/>
          <p:nvPr/>
        </p:nvSpPr>
        <p:spPr>
          <a:xfrm>
            <a:off x="1224281" y="3668132"/>
            <a:ext cx="4942379" cy="810350"/>
          </a:xfrm>
          <a:prstGeom prst="rect">
            <a:avLst/>
          </a:prstGeom>
          <a:noFill/>
        </p:spPr>
        <p:txBody>
          <a:bodyPr wrap="none" rtlCol="0">
            <a:spAutoFit/>
          </a:bodyPr>
          <a:lstStyle/>
          <a:p>
            <a:pPr defTabSz="761970" fontAlgn="base">
              <a:spcBef>
                <a:spcPct val="0"/>
              </a:spcBef>
              <a:spcAft>
                <a:spcPct val="0"/>
              </a:spcAft>
            </a:pPr>
            <a:r>
              <a:rPr lang="en-US" sz="2333" b="1" i="1" dirty="0">
                <a:solidFill>
                  <a:prstClr val="black"/>
                </a:solidFill>
                <a:latin typeface="Arial" panose="020B0604020202020204" pitchFamily="34" charset="0"/>
                <a:cs typeface="Arial" panose="020B0604020202020204" pitchFamily="34" charset="0"/>
              </a:rPr>
              <a:t>No future inflation adjustments – </a:t>
            </a:r>
          </a:p>
          <a:p>
            <a:pPr defTabSz="761970" fontAlgn="base">
              <a:spcBef>
                <a:spcPct val="0"/>
              </a:spcBef>
              <a:spcAft>
                <a:spcPct val="0"/>
              </a:spcAft>
            </a:pPr>
            <a:r>
              <a:rPr lang="en-US" sz="2333" b="1" i="1" dirty="0">
                <a:solidFill>
                  <a:prstClr val="black"/>
                </a:solidFill>
                <a:latin typeface="Arial" panose="020B0604020202020204" pitchFamily="34" charset="0"/>
                <a:cs typeface="Arial" panose="020B0604020202020204" pitchFamily="34" charset="0"/>
              </a:rPr>
              <a:t>Replaced by section 12T</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685341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9A8215-52AC-4921-B567-E08F0C72BFC3}"/>
              </a:ext>
            </a:extLst>
          </p:cNvPr>
          <p:cNvSpPr>
            <a:spLocks noGrp="1"/>
          </p:cNvSpPr>
          <p:nvPr>
            <p:ph type="body" sz="quarter" idx="14"/>
          </p:nvPr>
        </p:nvSpPr>
        <p:spPr/>
        <p:txBody>
          <a:bodyPr>
            <a:normAutofit lnSpcReduction="10000"/>
          </a:bodyPr>
          <a:lstStyle/>
          <a:p>
            <a:r>
              <a:rPr lang="en-ZA" dirty="0"/>
              <a:t>Tax Free Investments</a:t>
            </a:r>
          </a:p>
        </p:txBody>
      </p:sp>
      <p:graphicFrame>
        <p:nvGraphicFramePr>
          <p:cNvPr id="5" name="Group 31">
            <a:extLst>
              <a:ext uri="{FF2B5EF4-FFF2-40B4-BE49-F238E27FC236}">
                <a16:creationId xmlns:a16="http://schemas.microsoft.com/office/drawing/2014/main" id="{35C8D3C6-3D1B-4EAA-B3C6-B34FFB08061F}"/>
              </a:ext>
            </a:extLst>
          </p:cNvPr>
          <p:cNvGraphicFramePr>
            <a:graphicFrameLocks noGrp="1"/>
          </p:cNvGraphicFramePr>
          <p:nvPr>
            <p:ph sz="quarter" idx="13"/>
            <p:extLst>
              <p:ext uri="{D42A27DB-BD31-4B8C-83A1-F6EECF244321}">
                <p14:modId xmlns:p14="http://schemas.microsoft.com/office/powerpoint/2010/main" val="3884717721"/>
              </p:ext>
            </p:extLst>
          </p:nvPr>
        </p:nvGraphicFramePr>
        <p:xfrm>
          <a:off x="658813" y="1389063"/>
          <a:ext cx="6779948" cy="1594115"/>
        </p:xfrm>
        <a:graphic>
          <a:graphicData uri="http://schemas.openxmlformats.org/drawingml/2006/table">
            <a:tbl>
              <a:tblPr/>
              <a:tblGrid>
                <a:gridCol w="2817813">
                  <a:extLst>
                    <a:ext uri="{9D8B030D-6E8A-4147-A177-3AD203B41FA5}">
                      <a16:colId xmlns:a16="http://schemas.microsoft.com/office/drawing/2014/main" val="20000"/>
                    </a:ext>
                  </a:extLst>
                </a:gridCol>
                <a:gridCol w="2229114">
                  <a:extLst>
                    <a:ext uri="{9D8B030D-6E8A-4147-A177-3AD203B41FA5}">
                      <a16:colId xmlns:a16="http://schemas.microsoft.com/office/drawing/2014/main" val="20001"/>
                    </a:ext>
                  </a:extLst>
                </a:gridCol>
                <a:gridCol w="1733021">
                  <a:extLst>
                    <a:ext uri="{9D8B030D-6E8A-4147-A177-3AD203B41FA5}">
                      <a16:colId xmlns:a16="http://schemas.microsoft.com/office/drawing/2014/main" val="20002"/>
                    </a:ext>
                  </a:extLst>
                </a:gridCol>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2023</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2022</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sz="2000" b="1"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671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Annual Limit</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36 000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36 000</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3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Lifetime Limit</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500 000</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500 000</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 name="TextBox 5">
            <a:extLst>
              <a:ext uri="{FF2B5EF4-FFF2-40B4-BE49-F238E27FC236}">
                <a16:creationId xmlns:a16="http://schemas.microsoft.com/office/drawing/2014/main" id="{DDFDAEB2-F4E9-499F-84F5-B8650BB40F1E}"/>
              </a:ext>
            </a:extLst>
          </p:cNvPr>
          <p:cNvSpPr txBox="1"/>
          <p:nvPr/>
        </p:nvSpPr>
        <p:spPr>
          <a:xfrm>
            <a:off x="348671" y="3178469"/>
            <a:ext cx="8446658" cy="1815882"/>
          </a:xfrm>
          <a:prstGeom prst="rect">
            <a:avLst/>
          </a:prstGeom>
          <a:solidFill>
            <a:schemeClr val="bg1"/>
          </a:solidFill>
        </p:spPr>
        <p:txBody>
          <a:bodyPr wrap="square" rtlCol="0">
            <a:spAutoFit/>
          </a:bodyPr>
          <a:lstStyle/>
          <a:p>
            <a:pPr fontAlgn="base">
              <a:spcBef>
                <a:spcPct val="0"/>
              </a:spcBef>
              <a:spcAft>
                <a:spcPct val="0"/>
              </a:spcAft>
            </a:pPr>
            <a:r>
              <a:rPr lang="en-ZA" sz="1600" dirty="0">
                <a:solidFill>
                  <a:prstClr val="black"/>
                </a:solidFill>
                <a:latin typeface="Arial" panose="020B0604020202020204" pitchFamily="34" charset="0"/>
                <a:cs typeface="Arial" panose="020B0604020202020204" pitchFamily="34" charset="0"/>
              </a:rPr>
              <a:t>Any amount received from a tax-free investment is exempt from normal tax (this includes normal income on the investment as well as any profit arising from the sale of the investment). The following requirements must be met:</a:t>
            </a:r>
          </a:p>
          <a:p>
            <a:pPr marL="380985" indent="-380985" fontAlgn="base">
              <a:spcBef>
                <a:spcPct val="0"/>
              </a:spcBef>
              <a:spcAft>
                <a:spcPct val="0"/>
              </a:spcAft>
              <a:buFont typeface="Arial" panose="020B0604020202020204" pitchFamily="34" charset="0"/>
              <a:buChar char="•"/>
            </a:pPr>
            <a:r>
              <a:rPr lang="en-ZA" sz="1600" dirty="0">
                <a:solidFill>
                  <a:prstClr val="black"/>
                </a:solidFill>
                <a:latin typeface="Arial" panose="020B0604020202020204" pitchFamily="34" charset="0"/>
                <a:cs typeface="Arial" panose="020B0604020202020204" pitchFamily="34" charset="0"/>
              </a:rPr>
              <a:t>The investment must be made by a natural person or the deceased or insured estate of a natural person</a:t>
            </a:r>
          </a:p>
          <a:p>
            <a:pPr marL="380985" indent="-380985" fontAlgn="base">
              <a:spcBef>
                <a:spcPct val="0"/>
              </a:spcBef>
              <a:spcAft>
                <a:spcPct val="0"/>
              </a:spcAft>
              <a:buFont typeface="Arial" panose="020B0604020202020204" pitchFamily="34" charset="0"/>
              <a:buChar char="•"/>
            </a:pPr>
            <a:r>
              <a:rPr lang="en-ZA" sz="1600" dirty="0">
                <a:solidFill>
                  <a:prstClr val="black"/>
                </a:solidFill>
                <a:latin typeface="Arial" panose="020B0604020202020204" pitchFamily="34" charset="0"/>
                <a:cs typeface="Arial" panose="020B0604020202020204" pitchFamily="34" charset="0"/>
              </a:rPr>
              <a:t>The investment must be a financial instrument or policy that is administered by a person or entity as designated by the Minister of Finance</a:t>
            </a:r>
            <a:endParaRPr lang="en-US" sz="1600" dirty="0">
              <a:solidFill>
                <a:prstClr val="black"/>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128428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E0FCE5-9A05-4104-91D0-B73A3DF8E32B}"/>
              </a:ext>
            </a:extLst>
          </p:cNvPr>
          <p:cNvSpPr>
            <a:spLocks noGrp="1"/>
          </p:cNvSpPr>
          <p:nvPr>
            <p:ph type="body" sz="quarter" idx="14"/>
          </p:nvPr>
        </p:nvSpPr>
        <p:spPr/>
        <p:txBody>
          <a:bodyPr>
            <a:normAutofit lnSpcReduction="10000"/>
          </a:bodyPr>
          <a:lstStyle/>
          <a:p>
            <a:r>
              <a:rPr lang="en-ZA" dirty="0"/>
              <a:t>Medical Tax Credits</a:t>
            </a:r>
          </a:p>
        </p:txBody>
      </p:sp>
      <p:graphicFrame>
        <p:nvGraphicFramePr>
          <p:cNvPr id="5" name="Group 31">
            <a:extLst>
              <a:ext uri="{FF2B5EF4-FFF2-40B4-BE49-F238E27FC236}">
                <a16:creationId xmlns:a16="http://schemas.microsoft.com/office/drawing/2014/main" id="{D89B36D9-8C3B-4E1B-A263-37597486195E}"/>
              </a:ext>
            </a:extLst>
          </p:cNvPr>
          <p:cNvGraphicFramePr>
            <a:graphicFrameLocks noGrp="1"/>
          </p:cNvGraphicFramePr>
          <p:nvPr>
            <p:ph sz="quarter" idx="13"/>
            <p:extLst>
              <p:ext uri="{D42A27DB-BD31-4B8C-83A1-F6EECF244321}">
                <p14:modId xmlns:p14="http://schemas.microsoft.com/office/powerpoint/2010/main" val="3677073565"/>
              </p:ext>
            </p:extLst>
          </p:nvPr>
        </p:nvGraphicFramePr>
        <p:xfrm>
          <a:off x="658813" y="1389063"/>
          <a:ext cx="6779948" cy="2009511"/>
        </p:xfrm>
        <a:graphic>
          <a:graphicData uri="http://schemas.openxmlformats.org/drawingml/2006/table">
            <a:tbl>
              <a:tblPr/>
              <a:tblGrid>
                <a:gridCol w="2817813">
                  <a:extLst>
                    <a:ext uri="{9D8B030D-6E8A-4147-A177-3AD203B41FA5}">
                      <a16:colId xmlns:a16="http://schemas.microsoft.com/office/drawing/2014/main" val="20000"/>
                    </a:ext>
                  </a:extLst>
                </a:gridCol>
                <a:gridCol w="2229114">
                  <a:extLst>
                    <a:ext uri="{9D8B030D-6E8A-4147-A177-3AD203B41FA5}">
                      <a16:colId xmlns:a16="http://schemas.microsoft.com/office/drawing/2014/main" val="20001"/>
                    </a:ext>
                  </a:extLst>
                </a:gridCol>
                <a:gridCol w="1733021">
                  <a:extLst>
                    <a:ext uri="{9D8B030D-6E8A-4147-A177-3AD203B41FA5}">
                      <a16:colId xmlns:a16="http://schemas.microsoft.com/office/drawing/2014/main" val="20002"/>
                    </a:ext>
                  </a:extLst>
                </a:gridCol>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2023</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2022</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sz="2000" b="1" i="0" u="none" strike="noStrike" cap="none" normalizeH="0" baseline="0" dirty="0">
                        <a:ln>
                          <a:noFill/>
                        </a:ln>
                        <a:solidFill>
                          <a:schemeClr val="tx1"/>
                        </a:solidFill>
                        <a:effectLst/>
                        <a:latin typeface="Arial" charset="0"/>
                        <a:ea typeface="ＭＳ Ｐゴシック" pitchFamily="34" charset="-128"/>
                      </a:endParaRP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671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1</a:t>
                      </a:r>
                      <a:r>
                        <a:rPr kumimoji="0" lang="en-ZA" sz="2000" b="0" i="0" u="none" strike="noStrike" cap="none" normalizeH="0" baseline="30000" dirty="0">
                          <a:ln>
                            <a:noFill/>
                          </a:ln>
                          <a:solidFill>
                            <a:schemeClr val="tx1"/>
                          </a:solidFill>
                          <a:effectLst/>
                          <a:latin typeface="Arial" charset="0"/>
                          <a:ea typeface="ＭＳ Ｐゴシック" pitchFamily="34" charset="-128"/>
                        </a:rPr>
                        <a:t>st</a:t>
                      </a:r>
                      <a:r>
                        <a:rPr kumimoji="0" lang="en-ZA" sz="2000" b="0" i="0" u="none" strike="noStrike" cap="none" normalizeH="0" baseline="0" dirty="0">
                          <a:ln>
                            <a:noFill/>
                          </a:ln>
                          <a:solidFill>
                            <a:schemeClr val="tx1"/>
                          </a:solidFill>
                          <a:effectLst/>
                          <a:latin typeface="Arial" charset="0"/>
                          <a:ea typeface="ＭＳ Ｐゴシック" pitchFamily="34" charset="-128"/>
                        </a:rPr>
                        <a:t> Dependent</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347</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332</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3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2</a:t>
                      </a:r>
                      <a:r>
                        <a:rPr kumimoji="0" lang="en-ZA" sz="2000" b="0" i="0" u="none" strike="noStrike" cap="none" normalizeH="0" baseline="30000" dirty="0">
                          <a:ln>
                            <a:noFill/>
                          </a:ln>
                          <a:solidFill>
                            <a:schemeClr val="tx1"/>
                          </a:solidFill>
                          <a:effectLst/>
                          <a:latin typeface="Arial" charset="0"/>
                          <a:ea typeface="ＭＳ Ｐゴシック" pitchFamily="34" charset="-128"/>
                        </a:rPr>
                        <a:t>nd</a:t>
                      </a:r>
                      <a:r>
                        <a:rPr kumimoji="0" lang="en-ZA" sz="2000" b="0" i="0" u="none" strike="noStrike" cap="none" normalizeH="0" baseline="0" dirty="0">
                          <a:ln>
                            <a:noFill/>
                          </a:ln>
                          <a:solidFill>
                            <a:schemeClr val="tx1"/>
                          </a:solidFill>
                          <a:effectLst/>
                          <a:latin typeface="Arial" charset="0"/>
                          <a:ea typeface="ＭＳ Ｐゴシック" pitchFamily="34" charset="-128"/>
                        </a:rPr>
                        <a:t> Dependent</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347</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332</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396">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Additional Dependents</a:t>
                      </a:r>
                    </a:p>
                  </a:txBody>
                  <a:tcPr marL="76200" marR="76200" marT="38100" marB="38100"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234</a:t>
                      </a:r>
                    </a:p>
                  </a:txBody>
                  <a:tcPr marL="76200" marR="76200" marT="38100" marB="3810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224</a:t>
                      </a:r>
                    </a:p>
                  </a:txBody>
                  <a:tcPr marL="76200" marR="76200" marT="38100" marB="38100"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261306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839571-AD12-43BC-8A33-C2537A1D8C8E}"/>
              </a:ext>
            </a:extLst>
          </p:cNvPr>
          <p:cNvSpPr>
            <a:spLocks noGrp="1"/>
          </p:cNvSpPr>
          <p:nvPr>
            <p:ph sz="quarter" idx="13"/>
          </p:nvPr>
        </p:nvSpPr>
        <p:spPr/>
        <p:txBody>
          <a:bodyPr/>
          <a:lstStyle/>
          <a:p>
            <a:r>
              <a:rPr lang="en-US" dirty="0"/>
              <a:t>Travel in the Republic (2023 tax year)</a:t>
            </a:r>
          </a:p>
          <a:p>
            <a:pPr lvl="1"/>
            <a:r>
              <a:rPr lang="en-US" dirty="0"/>
              <a:t>meals and incidental costs: R493 (2022: R452) per day </a:t>
            </a:r>
          </a:p>
          <a:p>
            <a:pPr lvl="1"/>
            <a:r>
              <a:rPr lang="en-US" dirty="0"/>
              <a:t>incidental costs only: R152 (2022: R139) per day</a:t>
            </a:r>
          </a:p>
          <a:p>
            <a:r>
              <a:rPr lang="en-US" dirty="0"/>
              <a:t>Meals and incidental costs per day for a day trip: R 152 (2022: R 139)</a:t>
            </a:r>
          </a:p>
          <a:p>
            <a:r>
              <a:rPr lang="en-US" dirty="0"/>
              <a:t>Travel outside the Republic</a:t>
            </a:r>
          </a:p>
          <a:p>
            <a:pPr lvl="1"/>
            <a:r>
              <a:rPr lang="en-US" dirty="0"/>
              <a:t>Various from country to country. Please refer to SARS website, www.sars.gov.za for latest rates.</a:t>
            </a:r>
          </a:p>
          <a:p>
            <a:endParaRPr lang="en-ZA" dirty="0"/>
          </a:p>
        </p:txBody>
      </p:sp>
      <p:sp>
        <p:nvSpPr>
          <p:cNvPr id="3" name="Text Placeholder 2">
            <a:extLst>
              <a:ext uri="{FF2B5EF4-FFF2-40B4-BE49-F238E27FC236}">
                <a16:creationId xmlns:a16="http://schemas.microsoft.com/office/drawing/2014/main" id="{687683A1-70E5-460D-9C61-B8A4B570519A}"/>
              </a:ext>
            </a:extLst>
          </p:cNvPr>
          <p:cNvSpPr>
            <a:spLocks noGrp="1"/>
          </p:cNvSpPr>
          <p:nvPr>
            <p:ph type="body" sz="quarter" idx="14"/>
          </p:nvPr>
        </p:nvSpPr>
        <p:spPr/>
        <p:txBody>
          <a:bodyPr>
            <a:normAutofit lnSpcReduction="10000"/>
          </a:bodyPr>
          <a:lstStyle/>
          <a:p>
            <a:r>
              <a:rPr lang="en-ZA" dirty="0"/>
              <a:t>Subsistence Allowances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42853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F4E906-6BC1-49CB-8036-000CF08E683C}"/>
              </a:ext>
            </a:extLst>
          </p:cNvPr>
          <p:cNvSpPr>
            <a:spLocks noGrp="1"/>
          </p:cNvSpPr>
          <p:nvPr>
            <p:ph type="body" sz="quarter" idx="14"/>
          </p:nvPr>
        </p:nvSpPr>
        <p:spPr>
          <a:xfrm>
            <a:off x="658813" y="246063"/>
            <a:ext cx="7920037" cy="835025"/>
          </a:xfrm>
        </p:spPr>
        <p:txBody>
          <a:bodyPr>
            <a:normAutofit fontScale="85000" lnSpcReduction="20000"/>
          </a:bodyPr>
          <a:lstStyle/>
          <a:p>
            <a:r>
              <a:rPr lang="en-US" dirty="0"/>
              <a:t>Retirement Fund Lump Sum Withdrawal Benefits (unchanged)</a:t>
            </a:r>
            <a:endParaRPr lang="en-ZA" dirty="0"/>
          </a:p>
        </p:txBody>
      </p:sp>
      <p:graphicFrame>
        <p:nvGraphicFramePr>
          <p:cNvPr id="5" name="Content Placeholder 4">
            <a:extLst>
              <a:ext uri="{FF2B5EF4-FFF2-40B4-BE49-F238E27FC236}">
                <a16:creationId xmlns:a16="http://schemas.microsoft.com/office/drawing/2014/main" id="{FA057A63-69A1-4135-BB8E-63A22BCB6A5F}"/>
              </a:ext>
            </a:extLst>
          </p:cNvPr>
          <p:cNvGraphicFramePr>
            <a:graphicFrameLocks noGrp="1"/>
          </p:cNvGraphicFramePr>
          <p:nvPr>
            <p:ph sz="quarter" idx="13"/>
          </p:nvPr>
        </p:nvGraphicFramePr>
        <p:xfrm>
          <a:off x="658813" y="1389063"/>
          <a:ext cx="7377651" cy="3402170"/>
        </p:xfrm>
        <a:graphic>
          <a:graphicData uri="http://schemas.openxmlformats.org/drawingml/2006/table">
            <a:tbl>
              <a:tblPr firstRow="1" firstCol="1" bandRow="1">
                <a:tableStyleId>{5C22544A-7EE6-4342-B048-85BDC9FD1C3A}</a:tableStyleId>
              </a:tblPr>
              <a:tblGrid>
                <a:gridCol w="2553758">
                  <a:extLst>
                    <a:ext uri="{9D8B030D-6E8A-4147-A177-3AD203B41FA5}">
                      <a16:colId xmlns:a16="http://schemas.microsoft.com/office/drawing/2014/main" val="20000"/>
                    </a:ext>
                  </a:extLst>
                </a:gridCol>
                <a:gridCol w="4823893">
                  <a:extLst>
                    <a:ext uri="{9D8B030D-6E8A-4147-A177-3AD203B41FA5}">
                      <a16:colId xmlns:a16="http://schemas.microsoft.com/office/drawing/2014/main" val="20001"/>
                    </a:ext>
                  </a:extLst>
                </a:gridCol>
              </a:tblGrid>
              <a:tr h="69862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Taxable income </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Rate of tax</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extLst>
                  <a:ext uri="{0D108BD9-81ED-4DB2-BD59-A6C34878D82A}">
                    <a16:rowId xmlns:a16="http://schemas.microsoft.com/office/drawing/2014/main" val="10000"/>
                  </a:ext>
                </a:extLst>
              </a:tr>
              <a:tr h="54071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R</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b">
                    <a:solidFill>
                      <a:schemeClr val="accent1">
                        <a:lumMod val="50000"/>
                      </a:schemeClr>
                    </a:solidFill>
                  </a:tcPr>
                </a:tc>
                <a:tc>
                  <a:txBody>
                    <a:bodyPr/>
                    <a:lstStyle/>
                    <a:p>
                      <a:pPr marL="0" algn="ctr" defTabSz="914400" rtl="0" eaLnBrk="1" latinLnBrk="0" hangingPunct="1">
                        <a:lnSpc>
                          <a:spcPct val="107000"/>
                        </a:lnSpc>
                        <a:spcAft>
                          <a:spcPts val="0"/>
                        </a:spcAft>
                      </a:pPr>
                      <a:r>
                        <a:rPr lang="en-US" sz="1800" b="0" kern="1200" dirty="0">
                          <a:solidFill>
                            <a:schemeClr val="accent5">
                              <a:lumMod val="50000"/>
                            </a:schemeClr>
                          </a:solidFill>
                          <a:effectLst/>
                          <a:latin typeface="Arial" panose="020B0604020202020204" pitchFamily="34" charset="0"/>
                          <a:ea typeface="+mn-ea"/>
                          <a:cs typeface="Arial" panose="020B0604020202020204" pitchFamily="34" charset="0"/>
                        </a:rPr>
                        <a:t>R</a:t>
                      </a:r>
                      <a:endParaRPr lang="en-ZA" sz="1800" b="0" kern="1200" dirty="0">
                        <a:solidFill>
                          <a:schemeClr val="accent5">
                            <a:lumMod val="50000"/>
                          </a:schemeClr>
                        </a:solidFill>
                        <a:effectLst/>
                        <a:latin typeface="Arial" panose="020B0604020202020204" pitchFamily="34" charset="0"/>
                        <a:ea typeface="+mn-ea"/>
                        <a:cs typeface="Arial" panose="020B0604020202020204" pitchFamily="34" charset="0"/>
                      </a:endParaRPr>
                    </a:p>
                  </a:txBody>
                  <a:tcPr marL="57150" marR="57150" marT="0" marB="0" anchor="b"/>
                </a:tc>
                <a:extLst>
                  <a:ext uri="{0D108BD9-81ED-4DB2-BD59-A6C34878D82A}">
                    <a16:rowId xmlns:a16="http://schemas.microsoft.com/office/drawing/2014/main" val="10001"/>
                  </a:ext>
                </a:extLst>
              </a:tr>
              <a:tr h="54071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0 – 25 000</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tc>
                  <a:txBody>
                    <a:bodyPr/>
                    <a:lstStyle/>
                    <a:p>
                      <a:pPr marL="0" algn="l" defTabSz="914400" rtl="0" eaLnBrk="1" latinLnBrk="0" hangingPunct="1">
                        <a:lnSpc>
                          <a:spcPct val="107000"/>
                        </a:lnSpc>
                        <a:spcAft>
                          <a:spcPts val="0"/>
                        </a:spcAft>
                      </a:pPr>
                      <a:r>
                        <a:rPr lang="en-US" sz="1700" b="0" kern="1200" dirty="0">
                          <a:solidFill>
                            <a:schemeClr val="accent5">
                              <a:lumMod val="50000"/>
                            </a:schemeClr>
                          </a:solidFill>
                          <a:effectLst/>
                          <a:latin typeface="Arial" panose="020B0604020202020204" pitchFamily="34" charset="0"/>
                          <a:ea typeface="+mn-ea"/>
                          <a:cs typeface="Arial" panose="020B0604020202020204" pitchFamily="34" charset="0"/>
                        </a:rPr>
                        <a:t>0% of taxable income</a:t>
                      </a:r>
                      <a:endParaRPr lang="en-ZA" sz="1700" b="0" kern="1200" dirty="0">
                        <a:solidFill>
                          <a:schemeClr val="accent5">
                            <a:lumMod val="50000"/>
                          </a:schemeClr>
                        </a:solidFill>
                        <a:effectLst/>
                        <a:latin typeface="Arial" panose="020B0604020202020204" pitchFamily="34" charset="0"/>
                        <a:ea typeface="+mn-ea"/>
                        <a:cs typeface="Arial" panose="020B0604020202020204" pitchFamily="34" charset="0"/>
                      </a:endParaRPr>
                    </a:p>
                  </a:txBody>
                  <a:tcPr marL="57150" marR="57150" marT="0" marB="0" anchor="ctr"/>
                </a:tc>
                <a:extLst>
                  <a:ext uri="{0D108BD9-81ED-4DB2-BD59-A6C34878D82A}">
                    <a16:rowId xmlns:a16="http://schemas.microsoft.com/office/drawing/2014/main" val="10002"/>
                  </a:ext>
                </a:extLst>
              </a:tr>
              <a:tr h="54071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25 001 - 660 000</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tc>
                  <a:txBody>
                    <a:bodyPr/>
                    <a:lstStyle/>
                    <a:p>
                      <a:pPr marL="0" algn="l" defTabSz="914400" rtl="0" eaLnBrk="1" latinLnBrk="0" hangingPunct="1">
                        <a:lnSpc>
                          <a:spcPct val="107000"/>
                        </a:lnSpc>
                        <a:spcAft>
                          <a:spcPts val="0"/>
                        </a:spcAft>
                      </a:pPr>
                      <a:r>
                        <a:rPr lang="en-US" sz="1700" b="0" kern="1200" dirty="0">
                          <a:solidFill>
                            <a:schemeClr val="accent5">
                              <a:lumMod val="50000"/>
                            </a:schemeClr>
                          </a:solidFill>
                          <a:effectLst/>
                          <a:latin typeface="Arial" panose="020B0604020202020204" pitchFamily="34" charset="0"/>
                          <a:ea typeface="+mn-ea"/>
                          <a:cs typeface="Arial" panose="020B0604020202020204" pitchFamily="34" charset="0"/>
                        </a:rPr>
                        <a:t>18% of taxable income above 25 000</a:t>
                      </a:r>
                      <a:endParaRPr lang="en-ZA" sz="1700" b="0" kern="1200" dirty="0">
                        <a:solidFill>
                          <a:schemeClr val="accent5">
                            <a:lumMod val="50000"/>
                          </a:schemeClr>
                        </a:solidFill>
                        <a:effectLst/>
                        <a:latin typeface="Arial" panose="020B0604020202020204" pitchFamily="34" charset="0"/>
                        <a:ea typeface="+mn-ea"/>
                        <a:cs typeface="Arial" panose="020B0604020202020204" pitchFamily="34" charset="0"/>
                      </a:endParaRPr>
                    </a:p>
                  </a:txBody>
                  <a:tcPr marL="57150" marR="57150" marT="0" marB="0" anchor="ctr"/>
                </a:tc>
                <a:extLst>
                  <a:ext uri="{0D108BD9-81ED-4DB2-BD59-A6C34878D82A}">
                    <a16:rowId xmlns:a16="http://schemas.microsoft.com/office/drawing/2014/main" val="10003"/>
                  </a:ext>
                </a:extLst>
              </a:tr>
              <a:tr h="54071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660 001 - 990 000</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tc>
                  <a:txBody>
                    <a:bodyPr/>
                    <a:lstStyle/>
                    <a:p>
                      <a:pPr marL="0" algn="l" defTabSz="914400" rtl="0" eaLnBrk="1" latinLnBrk="0" hangingPunct="1">
                        <a:lnSpc>
                          <a:spcPct val="107000"/>
                        </a:lnSpc>
                        <a:spcAft>
                          <a:spcPts val="0"/>
                        </a:spcAft>
                      </a:pPr>
                      <a:r>
                        <a:rPr lang="en-US" sz="1700" b="0" kern="1200" dirty="0">
                          <a:solidFill>
                            <a:schemeClr val="accent5">
                              <a:lumMod val="50000"/>
                            </a:schemeClr>
                          </a:solidFill>
                          <a:effectLst/>
                          <a:latin typeface="Arial" panose="020B0604020202020204" pitchFamily="34" charset="0"/>
                          <a:ea typeface="+mn-ea"/>
                          <a:cs typeface="Arial" panose="020B0604020202020204" pitchFamily="34" charset="0"/>
                        </a:rPr>
                        <a:t>114 300 + 27% of taxable income above 660 000</a:t>
                      </a:r>
                      <a:endParaRPr lang="en-ZA" sz="1700" b="0" kern="1200" dirty="0">
                        <a:solidFill>
                          <a:schemeClr val="accent5">
                            <a:lumMod val="50000"/>
                          </a:schemeClr>
                        </a:solidFill>
                        <a:effectLst/>
                        <a:latin typeface="Arial" panose="020B0604020202020204" pitchFamily="34" charset="0"/>
                        <a:ea typeface="+mn-ea"/>
                        <a:cs typeface="Arial" panose="020B0604020202020204" pitchFamily="34" charset="0"/>
                      </a:endParaRPr>
                    </a:p>
                  </a:txBody>
                  <a:tcPr marL="57150" marR="57150" marT="0" marB="0" anchor="ctr"/>
                </a:tc>
                <a:extLst>
                  <a:ext uri="{0D108BD9-81ED-4DB2-BD59-A6C34878D82A}">
                    <a16:rowId xmlns:a16="http://schemas.microsoft.com/office/drawing/2014/main" val="10004"/>
                  </a:ext>
                </a:extLst>
              </a:tr>
              <a:tr h="54071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990 001 and above</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tc>
                  <a:txBody>
                    <a:bodyPr/>
                    <a:lstStyle/>
                    <a:p>
                      <a:pPr marL="0" algn="l" defTabSz="914400" rtl="0" eaLnBrk="1" latinLnBrk="0" hangingPunct="1">
                        <a:lnSpc>
                          <a:spcPct val="107000"/>
                        </a:lnSpc>
                        <a:spcAft>
                          <a:spcPts val="0"/>
                        </a:spcAft>
                      </a:pPr>
                      <a:r>
                        <a:rPr lang="en-US" sz="1700" b="0" kern="1200" dirty="0">
                          <a:solidFill>
                            <a:schemeClr val="accent5">
                              <a:lumMod val="50000"/>
                            </a:schemeClr>
                          </a:solidFill>
                          <a:effectLst/>
                          <a:latin typeface="Arial" panose="020B0604020202020204" pitchFamily="34" charset="0"/>
                          <a:ea typeface="+mn-ea"/>
                          <a:cs typeface="Arial" panose="020B0604020202020204" pitchFamily="34" charset="0"/>
                        </a:rPr>
                        <a:t>203 400 + 36% of taxable income above 990 000</a:t>
                      </a:r>
                      <a:endParaRPr lang="en-ZA" sz="1700" b="0" kern="1200" dirty="0">
                        <a:solidFill>
                          <a:schemeClr val="accent5">
                            <a:lumMod val="50000"/>
                          </a:schemeClr>
                        </a:solidFill>
                        <a:effectLst/>
                        <a:latin typeface="Arial" panose="020B0604020202020204" pitchFamily="34" charset="0"/>
                        <a:ea typeface="+mn-ea"/>
                        <a:cs typeface="Arial" panose="020B0604020202020204" pitchFamily="34" charset="0"/>
                      </a:endParaRPr>
                    </a:p>
                  </a:txBody>
                  <a:tcPr marL="57150" marR="57150" marT="0" marB="0" anchor="ctr"/>
                </a:tc>
                <a:extLst>
                  <a:ext uri="{0D108BD9-81ED-4DB2-BD59-A6C34878D82A}">
                    <a16:rowId xmlns:a16="http://schemas.microsoft.com/office/drawing/2014/main" val="10005"/>
                  </a:ext>
                </a:extLst>
              </a:tr>
            </a:tbl>
          </a:graphicData>
        </a:graphic>
      </p:graphicFrame>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799816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F4E906-6BC1-49CB-8036-000CF08E683C}"/>
              </a:ext>
            </a:extLst>
          </p:cNvPr>
          <p:cNvSpPr>
            <a:spLocks noGrp="1"/>
          </p:cNvSpPr>
          <p:nvPr>
            <p:ph type="body" sz="quarter" idx="14"/>
          </p:nvPr>
        </p:nvSpPr>
        <p:spPr>
          <a:xfrm>
            <a:off x="658813" y="246063"/>
            <a:ext cx="7920037" cy="835025"/>
          </a:xfrm>
        </p:spPr>
        <p:txBody>
          <a:bodyPr>
            <a:normAutofit fontScale="85000" lnSpcReduction="20000"/>
          </a:bodyPr>
          <a:lstStyle/>
          <a:p>
            <a:r>
              <a:rPr lang="en-US" dirty="0"/>
              <a:t>Retirement Fund Lump Sum Benefits on Retirement or Severance (unchanged)</a:t>
            </a:r>
            <a:endParaRPr lang="en-ZA" dirty="0"/>
          </a:p>
        </p:txBody>
      </p:sp>
      <p:graphicFrame>
        <p:nvGraphicFramePr>
          <p:cNvPr id="8" name="Table 7">
            <a:extLst>
              <a:ext uri="{FF2B5EF4-FFF2-40B4-BE49-F238E27FC236}">
                <a16:creationId xmlns:a16="http://schemas.microsoft.com/office/drawing/2014/main" id="{CDE893EB-F517-4760-9EB6-4A960237D765}"/>
              </a:ext>
            </a:extLst>
          </p:cNvPr>
          <p:cNvGraphicFramePr>
            <a:graphicFrameLocks noGrp="1"/>
          </p:cNvGraphicFramePr>
          <p:nvPr>
            <p:extLst>
              <p:ext uri="{D42A27DB-BD31-4B8C-83A1-F6EECF244321}">
                <p14:modId xmlns:p14="http://schemas.microsoft.com/office/powerpoint/2010/main" val="1302848858"/>
              </p:ext>
            </p:extLst>
          </p:nvPr>
        </p:nvGraphicFramePr>
        <p:xfrm>
          <a:off x="822587" y="1502447"/>
          <a:ext cx="7498826" cy="3380703"/>
        </p:xfrm>
        <a:graphic>
          <a:graphicData uri="http://schemas.openxmlformats.org/drawingml/2006/table">
            <a:tbl>
              <a:tblPr firstRow="1" firstCol="1" bandRow="1">
                <a:tableStyleId>{5C22544A-7EE6-4342-B048-85BDC9FD1C3A}</a:tableStyleId>
              </a:tblPr>
              <a:tblGrid>
                <a:gridCol w="2595703">
                  <a:extLst>
                    <a:ext uri="{9D8B030D-6E8A-4147-A177-3AD203B41FA5}">
                      <a16:colId xmlns:a16="http://schemas.microsoft.com/office/drawing/2014/main" val="20000"/>
                    </a:ext>
                  </a:extLst>
                </a:gridCol>
                <a:gridCol w="4903123">
                  <a:extLst>
                    <a:ext uri="{9D8B030D-6E8A-4147-A177-3AD203B41FA5}">
                      <a16:colId xmlns:a16="http://schemas.microsoft.com/office/drawing/2014/main" val="20001"/>
                    </a:ext>
                  </a:extLst>
                </a:gridCol>
              </a:tblGrid>
              <a:tr h="677153">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Taxable income </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Rate of tax</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ctr">
                    <a:solidFill>
                      <a:schemeClr val="accent1">
                        <a:lumMod val="50000"/>
                      </a:schemeClr>
                    </a:solidFill>
                  </a:tcPr>
                </a:tc>
                <a:extLst>
                  <a:ext uri="{0D108BD9-81ED-4DB2-BD59-A6C34878D82A}">
                    <a16:rowId xmlns:a16="http://schemas.microsoft.com/office/drawing/2014/main" val="10000"/>
                  </a:ext>
                </a:extLst>
              </a:tr>
              <a:tr h="540710">
                <a:tc>
                  <a:txBody>
                    <a:bodyPr/>
                    <a:lstStyle/>
                    <a:p>
                      <a:pPr marL="0" algn="ctr" defTabSz="914400" rtl="0" eaLnBrk="1" latinLnBrk="0" hangingPunct="1">
                        <a:lnSpc>
                          <a:spcPct val="107000"/>
                        </a:lnSpc>
                        <a:spcAft>
                          <a:spcPts val="0"/>
                        </a:spcAft>
                      </a:pPr>
                      <a:r>
                        <a:rPr lang="en-US" sz="2200" b="0" kern="1200" dirty="0">
                          <a:solidFill>
                            <a:schemeClr val="bg1"/>
                          </a:solidFill>
                          <a:effectLst/>
                          <a:latin typeface="Arial" panose="020B0604020202020204" pitchFamily="34" charset="0"/>
                          <a:ea typeface="+mn-ea"/>
                          <a:cs typeface="Arial" panose="020B0604020202020204" pitchFamily="34" charset="0"/>
                        </a:rPr>
                        <a:t>R</a:t>
                      </a:r>
                      <a:endParaRPr lang="en-ZA" sz="2200" b="0" kern="1200" dirty="0">
                        <a:solidFill>
                          <a:schemeClr val="bg1"/>
                        </a:solidFill>
                        <a:effectLst/>
                        <a:latin typeface="Arial" panose="020B0604020202020204" pitchFamily="34" charset="0"/>
                        <a:ea typeface="+mn-ea"/>
                        <a:cs typeface="Arial" panose="020B0604020202020204" pitchFamily="34" charset="0"/>
                      </a:endParaRPr>
                    </a:p>
                  </a:txBody>
                  <a:tcPr marL="57150" marR="57150" marT="0" marB="0" anchor="b">
                    <a:solidFill>
                      <a:schemeClr val="accent1">
                        <a:lumMod val="50000"/>
                      </a:schemeClr>
                    </a:solidFill>
                  </a:tcPr>
                </a:tc>
                <a:tc>
                  <a:txBody>
                    <a:bodyPr/>
                    <a:lstStyle/>
                    <a:p>
                      <a:pPr marL="0" algn="ctr" defTabSz="914400" rtl="0" eaLnBrk="1" latinLnBrk="0" hangingPunct="1">
                        <a:lnSpc>
                          <a:spcPct val="107000"/>
                        </a:lnSpc>
                        <a:spcAft>
                          <a:spcPts val="0"/>
                        </a:spcAft>
                      </a:pPr>
                      <a:r>
                        <a:rPr lang="en-US" sz="1800" b="0" kern="1200" dirty="0">
                          <a:solidFill>
                            <a:schemeClr val="accent5">
                              <a:lumMod val="50000"/>
                            </a:schemeClr>
                          </a:solidFill>
                          <a:effectLst/>
                          <a:latin typeface="Arial" panose="020B0604020202020204" pitchFamily="34" charset="0"/>
                          <a:ea typeface="+mn-ea"/>
                          <a:cs typeface="Arial" panose="020B0604020202020204" pitchFamily="34" charset="0"/>
                        </a:rPr>
                        <a:t>R</a:t>
                      </a:r>
                      <a:endParaRPr lang="en-ZA" sz="1800" b="0" kern="1200" dirty="0">
                        <a:solidFill>
                          <a:schemeClr val="accent5">
                            <a:lumMod val="50000"/>
                          </a:schemeClr>
                        </a:solidFill>
                        <a:effectLst/>
                        <a:latin typeface="Arial" panose="020B0604020202020204" pitchFamily="34" charset="0"/>
                        <a:ea typeface="+mn-ea"/>
                        <a:cs typeface="Arial" panose="020B0604020202020204" pitchFamily="34" charset="0"/>
                      </a:endParaRPr>
                    </a:p>
                  </a:txBody>
                  <a:tcPr marL="57150" marR="57150" marT="0" marB="0" anchor="b"/>
                </a:tc>
                <a:extLst>
                  <a:ext uri="{0D108BD9-81ED-4DB2-BD59-A6C34878D82A}">
                    <a16:rowId xmlns:a16="http://schemas.microsoft.com/office/drawing/2014/main" val="10001"/>
                  </a:ext>
                </a:extLst>
              </a:tr>
              <a:tr h="540710">
                <a:tc>
                  <a:txBody>
                    <a:bodyPr/>
                    <a:lstStyle/>
                    <a:p>
                      <a:pPr algn="just">
                        <a:lnSpc>
                          <a:spcPct val="107000"/>
                        </a:lnSpc>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0 – 500 000</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lnSpc>
                          <a:spcPct val="107000"/>
                        </a:lnSpc>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0% of taxable income</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2"/>
                  </a:ext>
                </a:extLst>
              </a:tr>
              <a:tr h="540710">
                <a:tc>
                  <a:txBody>
                    <a:bodyPr/>
                    <a:lstStyle/>
                    <a:p>
                      <a:pPr algn="just">
                        <a:lnSpc>
                          <a:spcPct val="107000"/>
                        </a:lnSpc>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500 001 – 700 000</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lnSpc>
                          <a:spcPct val="107000"/>
                        </a:lnSpc>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18% of taxable income above 500 000</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3"/>
                  </a:ext>
                </a:extLst>
              </a:tr>
              <a:tr h="540710">
                <a:tc>
                  <a:txBody>
                    <a:bodyPr/>
                    <a:lstStyle/>
                    <a:p>
                      <a:pPr algn="just">
                        <a:lnSpc>
                          <a:spcPct val="107000"/>
                        </a:lnSpc>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700 001 – 1 050 000</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lnSpc>
                          <a:spcPct val="107000"/>
                        </a:lnSpc>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36 000 + 27% of taxable income above 700 000</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4"/>
                  </a:ext>
                </a:extLst>
              </a:tr>
              <a:tr h="540710">
                <a:tc>
                  <a:txBody>
                    <a:bodyPr/>
                    <a:lstStyle/>
                    <a:p>
                      <a:pPr algn="just">
                        <a:lnSpc>
                          <a:spcPct val="107000"/>
                        </a:lnSpc>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1 050 001 and above</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lnSpc>
                          <a:spcPct val="107000"/>
                        </a:lnSpc>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130 500 + 36% of taxable income above 1 050 000</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5"/>
                  </a:ext>
                </a:extLst>
              </a:tr>
            </a:tbl>
          </a:graphicData>
        </a:graphic>
      </p:graphicFrame>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227734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05B8B09-3070-433A-99EA-F8F05878726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13589" y="468352"/>
            <a:ext cx="7798241" cy="4320788"/>
          </a:xfrm>
        </p:spPr>
      </p:pic>
      <p:sp>
        <p:nvSpPr>
          <p:cNvPr id="3" name="Text Placeholder 2">
            <a:extLst>
              <a:ext uri="{FF2B5EF4-FFF2-40B4-BE49-F238E27FC236}">
                <a16:creationId xmlns:a16="http://schemas.microsoft.com/office/drawing/2014/main" id="{43CC5AF2-E334-4A53-A3B7-2CD8A47F37D1}"/>
              </a:ext>
            </a:extLst>
          </p:cNvPr>
          <p:cNvSpPr>
            <a:spLocks noGrp="1"/>
          </p:cNvSpPr>
          <p:nvPr>
            <p:ph type="body" sz="quarter" idx="14"/>
          </p:nvPr>
        </p:nvSpPr>
        <p:spPr/>
        <p:txBody>
          <a:bodyPr>
            <a:normAutofit lnSpcReduction="10000"/>
          </a:bodyPr>
          <a:lstStyle/>
          <a:p>
            <a:endParaRPr lang="en-ZA" dirty="0"/>
          </a:p>
        </p:txBody>
      </p:sp>
      <p:sp>
        <p:nvSpPr>
          <p:cNvPr id="4" name="Text Placeholder 3">
            <a:extLst>
              <a:ext uri="{FF2B5EF4-FFF2-40B4-BE49-F238E27FC236}">
                <a16:creationId xmlns:a16="http://schemas.microsoft.com/office/drawing/2014/main" id="{634E6E5A-BADD-4CCD-988B-2DEF5E1AC423}"/>
              </a:ext>
            </a:extLst>
          </p:cNvPr>
          <p:cNvSpPr>
            <a:spLocks noGrp="1"/>
          </p:cNvSpPr>
          <p:nvPr>
            <p:ph type="body" sz="quarter" idx="15"/>
          </p:nvPr>
        </p:nvSpPr>
        <p:spPr/>
        <p:txBody>
          <a:bodyPr/>
          <a:lstStyle/>
          <a:p>
            <a:endParaRPr lang="en-ZA"/>
          </a:p>
        </p:txBody>
      </p:sp>
      <p:pic>
        <p:nvPicPr>
          <p:cNvPr id="7" name="Picture 6">
            <a:extLst>
              <a:ext uri="{FF2B5EF4-FFF2-40B4-BE49-F238E27FC236}">
                <a16:creationId xmlns:a16="http://schemas.microsoft.com/office/drawing/2014/main" id="{1105BC0E-55FC-4B7E-8319-88558C47FDCB}"/>
              </a:ext>
            </a:extLst>
          </p:cNvPr>
          <p:cNvPicPr>
            <a:picLocks noChangeAspect="1"/>
          </p:cNvPicPr>
          <p:nvPr/>
        </p:nvPicPr>
        <p:blipFill>
          <a:blip r:embed="rId3"/>
          <a:stretch>
            <a:fillRect/>
          </a:stretch>
        </p:blipFill>
        <p:spPr>
          <a:xfrm>
            <a:off x="4240688" y="5011429"/>
            <a:ext cx="2773920" cy="676715"/>
          </a:xfrm>
          <a:prstGeom prst="rect">
            <a:avLst/>
          </a:prstGeom>
        </p:spPr>
      </p:pic>
    </p:spTree>
    <p:extLst>
      <p:ext uri="{BB962C8B-B14F-4D97-AF65-F5344CB8AC3E}">
        <p14:creationId xmlns:p14="http://schemas.microsoft.com/office/powerpoint/2010/main" val="2701345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Small business corporations</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525114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B3415A0-5276-4AD7-9ECE-BE3A0514B437}"/>
              </a:ext>
            </a:extLst>
          </p:cNvPr>
          <p:cNvSpPr>
            <a:spLocks noGrp="1"/>
          </p:cNvSpPr>
          <p:nvPr>
            <p:ph type="body" sz="quarter" idx="14"/>
          </p:nvPr>
        </p:nvSpPr>
        <p:spPr/>
        <p:txBody>
          <a:bodyPr>
            <a:normAutofit lnSpcReduction="10000"/>
          </a:bodyPr>
          <a:lstStyle/>
          <a:p>
            <a:r>
              <a:rPr lang="en-ZA" dirty="0"/>
              <a:t>Small Business Corporations</a:t>
            </a:r>
          </a:p>
        </p:txBody>
      </p:sp>
      <p:sp>
        <p:nvSpPr>
          <p:cNvPr id="4" name="Text Placeholder 3">
            <a:extLst>
              <a:ext uri="{FF2B5EF4-FFF2-40B4-BE49-F238E27FC236}">
                <a16:creationId xmlns:a16="http://schemas.microsoft.com/office/drawing/2014/main" id="{D7E04B9C-15B6-4E47-9348-E74EA0652D24}"/>
              </a:ext>
            </a:extLst>
          </p:cNvPr>
          <p:cNvSpPr>
            <a:spLocks noGrp="1"/>
          </p:cNvSpPr>
          <p:nvPr>
            <p:ph type="body" sz="quarter" idx="15"/>
          </p:nvPr>
        </p:nvSpPr>
        <p:spPr/>
        <p:txBody>
          <a:bodyPr/>
          <a:lstStyle/>
          <a:p>
            <a:endParaRPr lang="en-ZA"/>
          </a:p>
        </p:txBody>
      </p:sp>
      <p:graphicFrame>
        <p:nvGraphicFramePr>
          <p:cNvPr id="5" name="Content Placeholder 4">
            <a:extLst>
              <a:ext uri="{FF2B5EF4-FFF2-40B4-BE49-F238E27FC236}">
                <a16:creationId xmlns:a16="http://schemas.microsoft.com/office/drawing/2014/main" id="{7BC69C95-D484-4217-BD72-8ED83E60699A}"/>
              </a:ext>
            </a:extLst>
          </p:cNvPr>
          <p:cNvGraphicFramePr>
            <a:graphicFrameLocks noGrp="1"/>
          </p:cNvGraphicFramePr>
          <p:nvPr>
            <p:ph sz="quarter" idx="13"/>
            <p:extLst>
              <p:ext uri="{D42A27DB-BD31-4B8C-83A1-F6EECF244321}">
                <p14:modId xmlns:p14="http://schemas.microsoft.com/office/powerpoint/2010/main" val="2003290022"/>
              </p:ext>
            </p:extLst>
          </p:nvPr>
        </p:nvGraphicFramePr>
        <p:xfrm>
          <a:off x="658813" y="1389063"/>
          <a:ext cx="7462822" cy="3380703"/>
        </p:xfrm>
        <a:graphic>
          <a:graphicData uri="http://schemas.openxmlformats.org/drawingml/2006/table">
            <a:tbl>
              <a:tblPr firstRow="1" firstCol="1" bandRow="1">
                <a:tableStyleId>{5C22544A-7EE6-4342-B048-85BDC9FD1C3A}</a:tableStyleId>
              </a:tblPr>
              <a:tblGrid>
                <a:gridCol w="2583240">
                  <a:extLst>
                    <a:ext uri="{9D8B030D-6E8A-4147-A177-3AD203B41FA5}">
                      <a16:colId xmlns:a16="http://schemas.microsoft.com/office/drawing/2014/main" val="20000"/>
                    </a:ext>
                  </a:extLst>
                </a:gridCol>
                <a:gridCol w="4879582">
                  <a:extLst>
                    <a:ext uri="{9D8B030D-6E8A-4147-A177-3AD203B41FA5}">
                      <a16:colId xmlns:a16="http://schemas.microsoft.com/office/drawing/2014/main" val="20001"/>
                    </a:ext>
                  </a:extLst>
                </a:gridCol>
              </a:tblGrid>
              <a:tr h="677153">
                <a:tc>
                  <a:txBody>
                    <a:bodyPr/>
                    <a:lstStyle/>
                    <a:p>
                      <a:pPr algn="just">
                        <a:spcAft>
                          <a:spcPts val="0"/>
                        </a:spcAft>
                      </a:pPr>
                      <a:r>
                        <a:rPr lang="en-US" sz="1800" b="1"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Taxable income </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spcAft>
                          <a:spcPts val="0"/>
                        </a:spcAft>
                      </a:pPr>
                      <a:r>
                        <a:rPr lang="en-US" sz="1800" b="1"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Rate of tax</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extLst>
                  <a:ext uri="{0D108BD9-81ED-4DB2-BD59-A6C34878D82A}">
                    <a16:rowId xmlns:a16="http://schemas.microsoft.com/office/drawing/2014/main" val="10000"/>
                  </a:ext>
                </a:extLst>
              </a:tr>
              <a:tr h="540710">
                <a:tc>
                  <a:txBody>
                    <a:bodyPr/>
                    <a:lstStyle/>
                    <a:p>
                      <a:pPr algn="just">
                        <a:spcAft>
                          <a:spcPts val="0"/>
                        </a:spcAft>
                      </a:pPr>
                      <a:r>
                        <a:rPr lang="en-US" sz="1800" b="1"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R</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spcAft>
                          <a:spcPts val="0"/>
                        </a:spcAft>
                      </a:pPr>
                      <a:r>
                        <a:rPr lang="en-US" sz="1700" b="1"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R</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1"/>
                  </a:ext>
                </a:extLst>
              </a:tr>
              <a:tr h="540710">
                <a:tc>
                  <a:txBody>
                    <a:bodyPr/>
                    <a:lstStyle/>
                    <a:p>
                      <a:pPr algn="just">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0 – 91 250</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0% of taxable income</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2"/>
                  </a:ext>
                </a:extLst>
              </a:tr>
              <a:tr h="540710">
                <a:tc>
                  <a:txBody>
                    <a:bodyPr/>
                    <a:lstStyle/>
                    <a:p>
                      <a:pPr algn="just">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91 251 – 365 000</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7% of taxable income above 91 250</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3"/>
                  </a:ext>
                </a:extLst>
              </a:tr>
              <a:tr h="540710">
                <a:tc>
                  <a:txBody>
                    <a:bodyPr/>
                    <a:lstStyle/>
                    <a:p>
                      <a:pPr algn="just">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365 001 – 550 000</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19 163 + 21% of taxable income above 365 000</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4"/>
                  </a:ext>
                </a:extLst>
              </a:tr>
              <a:tr h="540710">
                <a:tc>
                  <a:txBody>
                    <a:bodyPr/>
                    <a:lstStyle/>
                    <a:p>
                      <a:pPr algn="just">
                        <a:spcAft>
                          <a:spcPts val="0"/>
                        </a:spcAft>
                      </a:pPr>
                      <a:r>
                        <a:rPr lang="en-US" sz="1800" dirty="0">
                          <a:solidFill>
                            <a:schemeClr val="bg1"/>
                          </a:solidFill>
                          <a:effectLst/>
                          <a:latin typeface="Arial" panose="020B0604020202020204" pitchFamily="34" charset="0"/>
                          <a:ea typeface="Cambria" panose="02040503050406030204" pitchFamily="18" charset="0"/>
                          <a:cs typeface="Times New Roman" panose="02020603050405020304" pitchFamily="18" charset="0"/>
                        </a:rPr>
                        <a:t>550 001 and above</a:t>
                      </a:r>
                      <a:endParaRPr lang="en-ZA" sz="18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solidFill>
                      <a:schemeClr val="accent1">
                        <a:lumMod val="50000"/>
                      </a:schemeClr>
                    </a:solidFill>
                  </a:tcPr>
                </a:tc>
                <a:tc>
                  <a:txBody>
                    <a:bodyPr/>
                    <a:lstStyle/>
                    <a:p>
                      <a:pPr algn="just">
                        <a:spcAft>
                          <a:spcPts val="0"/>
                        </a:spcAft>
                      </a:pPr>
                      <a:r>
                        <a:rPr lang="en-US" sz="1700" dirty="0">
                          <a:solidFill>
                            <a:srgbClr val="002060"/>
                          </a:solidFill>
                          <a:effectLst/>
                          <a:latin typeface="Arial" panose="020B0604020202020204" pitchFamily="34" charset="0"/>
                          <a:ea typeface="Cambria" panose="02040503050406030204" pitchFamily="18" charset="0"/>
                          <a:cs typeface="Times New Roman" panose="02020603050405020304" pitchFamily="18" charset="0"/>
                        </a:rPr>
                        <a:t>58 013 + 28% of the amount above 550 000</a:t>
                      </a:r>
                      <a:endParaRPr lang="en-ZA" sz="1700" dirty="0">
                        <a:effectLst/>
                        <a:latin typeface="Cambria" panose="02040503050406030204" pitchFamily="18" charset="0"/>
                        <a:ea typeface="Cambria" panose="020405030504060302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0005"/>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226519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Capital gains tax</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2194121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F1A73F-4654-4A75-A66F-827D16917827}"/>
              </a:ext>
            </a:extLst>
          </p:cNvPr>
          <p:cNvSpPr>
            <a:spLocks noGrp="1"/>
          </p:cNvSpPr>
          <p:nvPr>
            <p:ph type="body" sz="quarter" idx="14"/>
          </p:nvPr>
        </p:nvSpPr>
        <p:spPr/>
        <p:txBody>
          <a:bodyPr>
            <a:normAutofit lnSpcReduction="10000"/>
          </a:bodyPr>
          <a:lstStyle/>
          <a:p>
            <a:r>
              <a:rPr lang="en-ZA" dirty="0"/>
              <a:t>Capital Gains Tax Exclusions </a:t>
            </a:r>
          </a:p>
        </p:txBody>
      </p:sp>
      <p:sp>
        <p:nvSpPr>
          <p:cNvPr id="4" name="Text Placeholder 3">
            <a:extLst>
              <a:ext uri="{FF2B5EF4-FFF2-40B4-BE49-F238E27FC236}">
                <a16:creationId xmlns:a16="http://schemas.microsoft.com/office/drawing/2014/main" id="{85AD8031-B906-43B3-BEA7-3EF386870FBD}"/>
              </a:ext>
            </a:extLst>
          </p:cNvPr>
          <p:cNvSpPr>
            <a:spLocks noGrp="1"/>
          </p:cNvSpPr>
          <p:nvPr>
            <p:ph type="body" sz="quarter" idx="15"/>
          </p:nvPr>
        </p:nvSpPr>
        <p:spPr/>
        <p:txBody>
          <a:bodyPr/>
          <a:lstStyle/>
          <a:p>
            <a:r>
              <a:rPr lang="en-ZA" dirty="0"/>
              <a:t>For Natural Persons</a:t>
            </a:r>
          </a:p>
        </p:txBody>
      </p:sp>
      <p:graphicFrame>
        <p:nvGraphicFramePr>
          <p:cNvPr id="5" name="Group 31">
            <a:extLst>
              <a:ext uri="{FF2B5EF4-FFF2-40B4-BE49-F238E27FC236}">
                <a16:creationId xmlns:a16="http://schemas.microsoft.com/office/drawing/2014/main" id="{66EAF40B-3808-45B7-8A52-76BDB68449A8}"/>
              </a:ext>
            </a:extLst>
          </p:cNvPr>
          <p:cNvGraphicFramePr>
            <a:graphicFrameLocks noGrp="1"/>
          </p:cNvGraphicFramePr>
          <p:nvPr>
            <p:ph sz="quarter" idx="13"/>
            <p:extLst>
              <p:ext uri="{D42A27DB-BD31-4B8C-83A1-F6EECF244321}">
                <p14:modId xmlns:p14="http://schemas.microsoft.com/office/powerpoint/2010/main" val="717232282"/>
              </p:ext>
            </p:extLst>
          </p:nvPr>
        </p:nvGraphicFramePr>
        <p:xfrm>
          <a:off x="658813" y="1389063"/>
          <a:ext cx="7343941" cy="3429051"/>
        </p:xfrm>
        <a:graphic>
          <a:graphicData uri="http://schemas.openxmlformats.org/drawingml/2006/table">
            <a:tbl>
              <a:tblPr/>
              <a:tblGrid>
                <a:gridCol w="4561417">
                  <a:extLst>
                    <a:ext uri="{9D8B030D-6E8A-4147-A177-3AD203B41FA5}">
                      <a16:colId xmlns:a16="http://schemas.microsoft.com/office/drawing/2014/main" val="20000"/>
                    </a:ext>
                  </a:extLst>
                </a:gridCol>
                <a:gridCol w="1320271">
                  <a:extLst>
                    <a:ext uri="{9D8B030D-6E8A-4147-A177-3AD203B41FA5}">
                      <a16:colId xmlns:a16="http://schemas.microsoft.com/office/drawing/2014/main" val="20001"/>
                    </a:ext>
                  </a:extLst>
                </a:gridCol>
                <a:gridCol w="1462253">
                  <a:extLst>
                    <a:ext uri="{9D8B030D-6E8A-4147-A177-3AD203B41FA5}">
                      <a16:colId xmlns:a16="http://schemas.microsoft.com/office/drawing/2014/main" val="20002"/>
                    </a:ext>
                  </a:extLst>
                </a:gridCol>
              </a:tblGrid>
              <a:tr h="45260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2023</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2022</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094" marB="3809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7911">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sz="2000" b="1" i="0" u="none" strike="noStrike" cap="none" normalizeH="0" baseline="0" dirty="0">
                        <a:ln>
                          <a:noFill/>
                        </a:ln>
                        <a:solidFill>
                          <a:schemeClr val="tx1"/>
                        </a:solidFill>
                        <a:effectLst/>
                        <a:latin typeface="Arial" charset="0"/>
                        <a:ea typeface="ＭＳ Ｐゴシック" pitchFamily="34" charset="-128"/>
                      </a:endParaRP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094" marB="3809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475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Annual Exclusion</a:t>
                      </a: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40 000</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dirty="0">
                          <a:ln>
                            <a:noFill/>
                          </a:ln>
                          <a:solidFill>
                            <a:srgbClr val="000000"/>
                          </a:solidFill>
                          <a:effectLst/>
                          <a:latin typeface="Arial" panose="020B0604020202020204" pitchFamily="34" charset="0"/>
                          <a:ea typeface="ＭＳ Ｐゴシック" panose="020B0600070205080204" pitchFamily="34" charset="-128"/>
                        </a:rPr>
                        <a:t>40 000</a:t>
                      </a:r>
                      <a:endParaRPr lang="en-ZA" sz="1800" b="0" i="0" u="none" strike="noStrike" dirty="0">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Annual exclusion in year of death – gains and losses</a:t>
                      </a: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300 000</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a:ln>
                            <a:noFill/>
                          </a:ln>
                          <a:solidFill>
                            <a:srgbClr val="000000"/>
                          </a:solidFill>
                          <a:effectLst/>
                          <a:latin typeface="Arial" panose="020B0604020202020204" pitchFamily="34" charset="0"/>
                          <a:ea typeface="ＭＳ Ｐゴシック" panose="020B0600070205080204" pitchFamily="34" charset="-128"/>
                        </a:rPr>
                        <a:t>300 000</a:t>
                      </a:r>
                      <a:endParaRPr lang="en-ZA" sz="1800" b="0" i="0" u="none" strike="noStrike">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9221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Disposal of small business by natural person if over age 55</a:t>
                      </a: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1 800 000</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a:ln>
                            <a:noFill/>
                          </a:ln>
                          <a:solidFill>
                            <a:srgbClr val="000000"/>
                          </a:solidFill>
                          <a:effectLst/>
                          <a:latin typeface="Arial" panose="020B0604020202020204" pitchFamily="34" charset="0"/>
                          <a:ea typeface="ＭＳ Ｐゴシック" panose="020B0600070205080204" pitchFamily="34" charset="-128"/>
                        </a:rPr>
                        <a:t>1 800 000</a:t>
                      </a:r>
                      <a:endParaRPr lang="en-ZA" sz="1800" b="0" i="0" u="none" strike="noStrike">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7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Max market value of assets to qualify as a small business</a:t>
                      </a: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10mill</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indent="0" algn="ctr" rtl="0" eaLnBrk="1" fontAlgn="b" latinLnBrk="0" hangingPunct="1">
                        <a:spcBef>
                          <a:spcPts val="0"/>
                        </a:spcBef>
                        <a:spcAft>
                          <a:spcPts val="0"/>
                        </a:spcAft>
                      </a:pPr>
                      <a:r>
                        <a:rPr lang="en-ZA" sz="2000" b="0" i="0" u="none" strike="noStrike" kern="1200" baseline="0" dirty="0">
                          <a:ln>
                            <a:noFill/>
                          </a:ln>
                          <a:solidFill>
                            <a:srgbClr val="000000"/>
                          </a:solidFill>
                          <a:effectLst/>
                          <a:latin typeface="Arial" panose="020B0604020202020204" pitchFamily="34" charset="0"/>
                          <a:ea typeface="ＭＳ Ｐゴシック" panose="020B0600070205080204" pitchFamily="34" charset="-128"/>
                        </a:rPr>
                        <a:t>10mill</a:t>
                      </a:r>
                      <a:endParaRPr lang="en-ZA" sz="1800" b="0" i="0" u="none" strike="noStrike" dirty="0">
                        <a:effectLst/>
                        <a:latin typeface="Arial" panose="020B0604020202020204" pitchFamily="34" charset="0"/>
                      </a:endParaRPr>
                    </a:p>
                  </a:txBody>
                  <a:tcPr marL="76200" marR="76200" marT="38100" marB="38100" anchor="b">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159207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B08BF0E-B211-40FF-9818-82C5BB3D65C0}"/>
              </a:ext>
            </a:extLst>
          </p:cNvPr>
          <p:cNvSpPr>
            <a:spLocks noGrp="1"/>
          </p:cNvSpPr>
          <p:nvPr>
            <p:ph type="body" sz="quarter" idx="14"/>
          </p:nvPr>
        </p:nvSpPr>
        <p:spPr/>
        <p:txBody>
          <a:bodyPr>
            <a:normAutofit lnSpcReduction="10000"/>
          </a:bodyPr>
          <a:lstStyle/>
          <a:p>
            <a:r>
              <a:rPr lang="en-ZA" dirty="0"/>
              <a:t>Capital Gains Tax Exemptions</a:t>
            </a:r>
          </a:p>
        </p:txBody>
      </p:sp>
      <p:graphicFrame>
        <p:nvGraphicFramePr>
          <p:cNvPr id="5" name="Group 31">
            <a:extLst>
              <a:ext uri="{FF2B5EF4-FFF2-40B4-BE49-F238E27FC236}">
                <a16:creationId xmlns:a16="http://schemas.microsoft.com/office/drawing/2014/main" id="{D1A5A119-92BC-452D-B3C0-5333EDB365D6}"/>
              </a:ext>
            </a:extLst>
          </p:cNvPr>
          <p:cNvGraphicFramePr>
            <a:graphicFrameLocks noGrp="1"/>
          </p:cNvGraphicFramePr>
          <p:nvPr>
            <p:ph sz="quarter" idx="13"/>
            <p:extLst>
              <p:ext uri="{D42A27DB-BD31-4B8C-83A1-F6EECF244321}">
                <p14:modId xmlns:p14="http://schemas.microsoft.com/office/powerpoint/2010/main" val="2510382906"/>
              </p:ext>
            </p:extLst>
          </p:nvPr>
        </p:nvGraphicFramePr>
        <p:xfrm>
          <a:off x="658813" y="1389063"/>
          <a:ext cx="7141105" cy="1561041"/>
        </p:xfrm>
        <a:graphic>
          <a:graphicData uri="http://schemas.openxmlformats.org/drawingml/2006/table">
            <a:tbl>
              <a:tblPr/>
              <a:tblGrid>
                <a:gridCol w="4561417">
                  <a:extLst>
                    <a:ext uri="{9D8B030D-6E8A-4147-A177-3AD203B41FA5}">
                      <a16:colId xmlns:a16="http://schemas.microsoft.com/office/drawing/2014/main" val="20000"/>
                    </a:ext>
                  </a:extLst>
                </a:gridCol>
                <a:gridCol w="1320271">
                  <a:extLst>
                    <a:ext uri="{9D8B030D-6E8A-4147-A177-3AD203B41FA5}">
                      <a16:colId xmlns:a16="http://schemas.microsoft.com/office/drawing/2014/main" val="20001"/>
                    </a:ext>
                  </a:extLst>
                </a:gridCol>
                <a:gridCol w="1259417">
                  <a:extLst>
                    <a:ext uri="{9D8B030D-6E8A-4147-A177-3AD203B41FA5}">
                      <a16:colId xmlns:a16="http://schemas.microsoft.com/office/drawing/2014/main" val="20002"/>
                    </a:ext>
                  </a:extLst>
                </a:gridCol>
              </a:tblGrid>
              <a:tr h="4525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2023</a:t>
                      </a:r>
                      <a:endParaRPr kumimoji="0" lang="en-ZA" sz="2000" b="0" i="0" u="none" strike="noStrike" cap="none" normalizeH="0" baseline="0" dirty="0">
                        <a:ln>
                          <a:noFill/>
                        </a:ln>
                        <a:solidFill>
                          <a:schemeClr val="tx1"/>
                        </a:solidFill>
                        <a:effectLst/>
                        <a:latin typeface="Arial" charset="0"/>
                        <a:ea typeface="ＭＳ Ｐゴシック" pitchFamily="34" charset="-128"/>
                      </a:endParaRP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accent2"/>
                          </a:solidFill>
                          <a:effectLst/>
                          <a:latin typeface="Arial" charset="0"/>
                          <a:ea typeface="ＭＳ Ｐゴシック" pitchFamily="34" charset="-128"/>
                        </a:rPr>
                        <a:t>2022</a:t>
                      </a:r>
                      <a:endParaRPr kumimoji="0" lang="en-ZA" sz="2000" b="0" i="0" u="none" strike="noStrike" cap="none" normalizeH="0" baseline="0" dirty="0">
                        <a:ln>
                          <a:noFill/>
                        </a:ln>
                        <a:solidFill>
                          <a:schemeClr val="accent2"/>
                        </a:solidFill>
                        <a:effectLst/>
                        <a:latin typeface="Arial" charset="0"/>
                        <a:ea typeface="ＭＳ Ｐゴシック" pitchFamily="34" charset="-128"/>
                      </a:endParaRPr>
                    </a:p>
                  </a:txBody>
                  <a:tcPr marL="76200" marR="76200" marT="38094" marB="3809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791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ZA" sz="2000" b="1" i="0" u="none" strike="noStrike" cap="none" normalizeH="0" baseline="0" dirty="0">
                        <a:ln>
                          <a:noFill/>
                        </a:ln>
                        <a:solidFill>
                          <a:schemeClr val="tx1"/>
                        </a:solidFill>
                        <a:effectLst/>
                        <a:latin typeface="Arial" charset="0"/>
                        <a:ea typeface="ＭＳ Ｐゴシック" pitchFamily="34" charset="-128"/>
                      </a:endParaRP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(R)</a:t>
                      </a:r>
                    </a:p>
                  </a:txBody>
                  <a:tcPr marL="76200" marR="76200" marT="38094" marB="3809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053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Primary Residence Exclusion</a:t>
                      </a:r>
                    </a:p>
                  </a:txBody>
                  <a:tcPr marL="76200" marR="76200" marT="38094" marB="3809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1" i="0" u="none" strike="noStrike" cap="none" normalizeH="0" baseline="0" dirty="0">
                          <a:ln>
                            <a:noFill/>
                          </a:ln>
                          <a:solidFill>
                            <a:schemeClr val="tx1"/>
                          </a:solidFill>
                          <a:effectLst/>
                          <a:latin typeface="Arial" charset="0"/>
                          <a:ea typeface="ＭＳ Ｐゴシック" pitchFamily="34" charset="-128"/>
                        </a:rPr>
                        <a:t>2,0 m</a:t>
                      </a:r>
                    </a:p>
                  </a:txBody>
                  <a:tcPr marL="76200" marR="76200" marT="38094" marB="3809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ZA" sz="2000" b="0" i="0" u="none" strike="noStrike" cap="none" normalizeH="0" baseline="0" dirty="0">
                          <a:ln>
                            <a:noFill/>
                          </a:ln>
                          <a:solidFill>
                            <a:schemeClr val="tx1"/>
                          </a:solidFill>
                          <a:effectLst/>
                          <a:latin typeface="Arial" charset="0"/>
                          <a:ea typeface="ＭＳ Ｐゴシック" pitchFamily="34" charset="-128"/>
                        </a:rPr>
                        <a:t>2,0 m</a:t>
                      </a:r>
                    </a:p>
                  </a:txBody>
                  <a:tcPr marL="76200" marR="76200" marT="38094" marB="3809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212353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A0A6A7-4A49-40EC-99D5-019C263E4FD1}"/>
              </a:ext>
            </a:extLst>
          </p:cNvPr>
          <p:cNvSpPr>
            <a:spLocks noGrp="1"/>
          </p:cNvSpPr>
          <p:nvPr>
            <p:ph type="body" sz="quarter" idx="14"/>
          </p:nvPr>
        </p:nvSpPr>
        <p:spPr/>
        <p:txBody>
          <a:bodyPr>
            <a:normAutofit fontScale="92500"/>
          </a:bodyPr>
          <a:lstStyle/>
          <a:p>
            <a:r>
              <a:rPr lang="en-US" dirty="0"/>
              <a:t>Capital Gains Tax Effective Rates 2022/2023</a:t>
            </a:r>
            <a:endParaRPr lang="en-ZA" dirty="0"/>
          </a:p>
        </p:txBody>
      </p:sp>
      <p:graphicFrame>
        <p:nvGraphicFramePr>
          <p:cNvPr id="5" name="Table Placeholder 6">
            <a:extLst>
              <a:ext uri="{FF2B5EF4-FFF2-40B4-BE49-F238E27FC236}">
                <a16:creationId xmlns:a16="http://schemas.microsoft.com/office/drawing/2014/main" id="{FBD362D9-AF97-4FE7-8C94-16782F4F6593}"/>
              </a:ext>
            </a:extLst>
          </p:cNvPr>
          <p:cNvGraphicFramePr>
            <a:graphicFrameLocks noGrp="1"/>
          </p:cNvGraphicFramePr>
          <p:nvPr>
            <p:ph sz="quarter" idx="13"/>
            <p:extLst>
              <p:ext uri="{D42A27DB-BD31-4B8C-83A1-F6EECF244321}">
                <p14:modId xmlns:p14="http://schemas.microsoft.com/office/powerpoint/2010/main" val="1839422248"/>
              </p:ext>
            </p:extLst>
          </p:nvPr>
        </p:nvGraphicFramePr>
        <p:xfrm>
          <a:off x="636235" y="1151996"/>
          <a:ext cx="7365999" cy="4260829"/>
        </p:xfrm>
        <a:graphic>
          <a:graphicData uri="http://schemas.openxmlformats.org/drawingml/2006/table">
            <a:tbl>
              <a:tblPr/>
              <a:tblGrid>
                <a:gridCol w="4159250">
                  <a:extLst>
                    <a:ext uri="{9D8B030D-6E8A-4147-A177-3AD203B41FA5}">
                      <a16:colId xmlns:a16="http://schemas.microsoft.com/office/drawing/2014/main" val="20000"/>
                    </a:ext>
                  </a:extLst>
                </a:gridCol>
                <a:gridCol w="916133">
                  <a:extLst>
                    <a:ext uri="{9D8B030D-6E8A-4147-A177-3AD203B41FA5}">
                      <a16:colId xmlns:a16="http://schemas.microsoft.com/office/drawing/2014/main" val="20001"/>
                    </a:ext>
                  </a:extLst>
                </a:gridCol>
                <a:gridCol w="1145308">
                  <a:extLst>
                    <a:ext uri="{9D8B030D-6E8A-4147-A177-3AD203B41FA5}">
                      <a16:colId xmlns:a16="http://schemas.microsoft.com/office/drawing/2014/main" val="20002"/>
                    </a:ext>
                  </a:extLst>
                </a:gridCol>
                <a:gridCol w="1145308">
                  <a:extLst>
                    <a:ext uri="{9D8B030D-6E8A-4147-A177-3AD203B41FA5}">
                      <a16:colId xmlns:a16="http://schemas.microsoft.com/office/drawing/2014/main" val="20003"/>
                    </a:ext>
                  </a:extLst>
                </a:gridCol>
              </a:tblGrid>
              <a:tr h="733319">
                <a:tc>
                  <a:txBody>
                    <a:bodyPr/>
                    <a:lstStyle/>
                    <a:p>
                      <a:pPr algn="just">
                        <a:lnSpc>
                          <a:spcPct val="125000"/>
                        </a:lnSpc>
                        <a:spcBef>
                          <a:spcPts val="120"/>
                        </a:spcBef>
                        <a:spcAft>
                          <a:spcPts val="120"/>
                        </a:spcAft>
                        <a:tabLst>
                          <a:tab pos="6301105" algn="r"/>
                        </a:tabLst>
                      </a:pPr>
                      <a:r>
                        <a:rPr lang="en-ZA" sz="1700" b="1" dirty="0">
                          <a:latin typeface="Arial Narrow"/>
                          <a:ea typeface="Times New Roman"/>
                          <a:cs typeface="Arial Narrow"/>
                        </a:rPr>
                        <a:t>Taxpayer</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b="1" dirty="0">
                          <a:latin typeface="Arial Narrow"/>
                          <a:ea typeface="Times New Roman"/>
                          <a:cs typeface="Arial Narrow"/>
                        </a:rPr>
                        <a:t>Inclusion</a:t>
                      </a:r>
                      <a:endParaRPr lang="en-US" sz="1700" dirty="0">
                        <a:latin typeface="Arial Narrow"/>
                        <a:ea typeface="Times New Roman"/>
                        <a:cs typeface="Arial Narrow"/>
                      </a:endParaRPr>
                    </a:p>
                    <a:p>
                      <a:pPr algn="ctr">
                        <a:lnSpc>
                          <a:spcPct val="125000"/>
                        </a:lnSpc>
                        <a:spcBef>
                          <a:spcPts val="120"/>
                        </a:spcBef>
                        <a:spcAft>
                          <a:spcPts val="120"/>
                        </a:spcAft>
                        <a:tabLst>
                          <a:tab pos="6301105" algn="r"/>
                        </a:tabLst>
                      </a:pPr>
                      <a:r>
                        <a:rPr lang="en-ZA" sz="1700" b="1" dirty="0">
                          <a:latin typeface="Arial Narrow"/>
                          <a:ea typeface="Times New Roman"/>
                          <a:cs typeface="Arial Narrow"/>
                        </a:rPr>
                        <a:t>Rate (%)</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b="1" dirty="0">
                          <a:latin typeface="Arial Narrow"/>
                          <a:ea typeface="Times New Roman"/>
                          <a:cs typeface="Arial Narrow"/>
                        </a:rPr>
                        <a:t>Statutory</a:t>
                      </a:r>
                      <a:endParaRPr lang="en-US" sz="1700" dirty="0">
                        <a:latin typeface="Arial Narrow"/>
                        <a:ea typeface="Times New Roman"/>
                        <a:cs typeface="Arial Narrow"/>
                      </a:endParaRPr>
                    </a:p>
                    <a:p>
                      <a:pPr algn="ctr">
                        <a:lnSpc>
                          <a:spcPct val="125000"/>
                        </a:lnSpc>
                        <a:spcBef>
                          <a:spcPts val="120"/>
                        </a:spcBef>
                        <a:spcAft>
                          <a:spcPts val="120"/>
                        </a:spcAft>
                        <a:tabLst>
                          <a:tab pos="6301105" algn="r"/>
                        </a:tabLst>
                      </a:pPr>
                      <a:r>
                        <a:rPr lang="en-ZA" sz="1700" b="1" dirty="0">
                          <a:latin typeface="Arial Narrow"/>
                          <a:ea typeface="Times New Roman"/>
                          <a:cs typeface="Arial Narrow"/>
                        </a:rPr>
                        <a:t>Rate (%)</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b="1" dirty="0">
                          <a:latin typeface="Arial Narrow"/>
                          <a:ea typeface="Times New Roman"/>
                          <a:cs typeface="Arial Narrow"/>
                        </a:rPr>
                        <a:t>Effective</a:t>
                      </a:r>
                      <a:endParaRPr lang="en-US" sz="1700" dirty="0">
                        <a:latin typeface="Arial Narrow"/>
                        <a:ea typeface="Times New Roman"/>
                        <a:cs typeface="Arial Narrow"/>
                      </a:endParaRPr>
                    </a:p>
                    <a:p>
                      <a:pPr algn="ctr">
                        <a:lnSpc>
                          <a:spcPct val="125000"/>
                        </a:lnSpc>
                        <a:spcBef>
                          <a:spcPts val="120"/>
                        </a:spcBef>
                        <a:spcAft>
                          <a:spcPts val="120"/>
                        </a:spcAft>
                        <a:tabLst>
                          <a:tab pos="6301105" algn="r"/>
                        </a:tabLst>
                      </a:pPr>
                      <a:r>
                        <a:rPr lang="en-ZA" sz="1700" b="1" dirty="0">
                          <a:latin typeface="Arial Narrow"/>
                          <a:ea typeface="Times New Roman"/>
                          <a:cs typeface="Arial Narrow"/>
                        </a:rPr>
                        <a:t>Rate (%)</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2751">
                <a:tc>
                  <a:txBody>
                    <a:bodyPr/>
                    <a:lstStyle/>
                    <a:p>
                      <a:pPr algn="just">
                        <a:lnSpc>
                          <a:spcPct val="125000"/>
                        </a:lnSpc>
                        <a:spcBef>
                          <a:spcPts val="120"/>
                        </a:spcBef>
                        <a:spcAft>
                          <a:spcPts val="120"/>
                        </a:spcAft>
                        <a:tabLst>
                          <a:tab pos="6301105" algn="r"/>
                        </a:tabLst>
                      </a:pPr>
                      <a:r>
                        <a:rPr lang="en-ZA" sz="1700" b="1" dirty="0">
                          <a:solidFill>
                            <a:srgbClr val="000000"/>
                          </a:solidFill>
                          <a:latin typeface="Arial Narrow"/>
                          <a:ea typeface="Times New Roman"/>
                          <a:cs typeface="Arial Narrow"/>
                        </a:rPr>
                        <a:t>Individuals</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40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0 – 45</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0 – 18</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52751">
                <a:tc>
                  <a:txBody>
                    <a:bodyPr/>
                    <a:lstStyle/>
                    <a:p>
                      <a:pPr algn="just">
                        <a:lnSpc>
                          <a:spcPct val="125000"/>
                        </a:lnSpc>
                        <a:spcBef>
                          <a:spcPts val="120"/>
                        </a:spcBef>
                        <a:spcAft>
                          <a:spcPts val="120"/>
                        </a:spcAft>
                        <a:tabLst>
                          <a:tab pos="6301105" algn="r"/>
                        </a:tabLst>
                      </a:pPr>
                      <a:r>
                        <a:rPr lang="en-ZA" sz="1700" b="1" dirty="0">
                          <a:solidFill>
                            <a:srgbClr val="000000"/>
                          </a:solidFill>
                          <a:latin typeface="Arial Narrow"/>
                          <a:ea typeface="Times New Roman"/>
                          <a:cs typeface="Arial Narrow"/>
                        </a:rPr>
                        <a:t>Trusts</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endParaRPr lang="en-ZA" sz="1700" dirty="0">
                        <a:latin typeface="Arial Narrow"/>
                        <a:ea typeface="Times New Roman"/>
                        <a:cs typeface="Times New Roman"/>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endParaRPr lang="en-ZA" sz="1700" dirty="0">
                        <a:latin typeface="Arial Narrow"/>
                        <a:ea typeface="Times New Roman"/>
                        <a:cs typeface="Times New Roman"/>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endParaRPr lang="en-ZA" sz="1700" dirty="0">
                        <a:latin typeface="Arial Narrow"/>
                        <a:ea typeface="Times New Roman"/>
                        <a:cs typeface="Times New Roman"/>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52751">
                <a:tc>
                  <a:txBody>
                    <a:bodyPr/>
                    <a:lstStyle/>
                    <a:p>
                      <a:pPr algn="just">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Special</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40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0 – 45</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0 – 18</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52751">
                <a:tc>
                  <a:txBody>
                    <a:bodyPr/>
                    <a:lstStyle/>
                    <a:p>
                      <a:pPr algn="just">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Other</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80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45</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36</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52751">
                <a:tc>
                  <a:txBody>
                    <a:bodyPr/>
                    <a:lstStyle/>
                    <a:p>
                      <a:pPr algn="just">
                        <a:lnSpc>
                          <a:spcPct val="125000"/>
                        </a:lnSpc>
                        <a:spcBef>
                          <a:spcPts val="120"/>
                        </a:spcBef>
                        <a:spcAft>
                          <a:spcPts val="120"/>
                        </a:spcAft>
                        <a:tabLst>
                          <a:tab pos="6301105" algn="r"/>
                        </a:tabLst>
                      </a:pPr>
                      <a:r>
                        <a:rPr lang="en-ZA" sz="1700" b="1" dirty="0">
                          <a:solidFill>
                            <a:srgbClr val="000000"/>
                          </a:solidFill>
                          <a:latin typeface="Arial Narrow"/>
                          <a:ea typeface="Times New Roman"/>
                          <a:cs typeface="Arial Narrow"/>
                        </a:rPr>
                        <a:t>Companies</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endParaRPr lang="en-ZA" sz="1700" dirty="0">
                        <a:solidFill>
                          <a:srgbClr val="000000"/>
                        </a:solidFill>
                        <a:latin typeface="Arial Narrow"/>
                        <a:ea typeface="Times New Roman"/>
                        <a:cs typeface="Times New Roman"/>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endParaRPr lang="en-ZA" sz="1700" dirty="0">
                        <a:solidFill>
                          <a:srgbClr val="000000"/>
                        </a:solidFill>
                        <a:latin typeface="Arial Narrow"/>
                        <a:ea typeface="Times New Roman"/>
                        <a:cs typeface="Times New Roman"/>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endParaRPr lang="en-ZA" sz="1700" dirty="0">
                        <a:solidFill>
                          <a:srgbClr val="000000"/>
                        </a:solidFill>
                        <a:latin typeface="Arial Narrow"/>
                        <a:ea typeface="Times New Roman"/>
                        <a:cs typeface="Times New Roman"/>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52751">
                <a:tc>
                  <a:txBody>
                    <a:bodyPr/>
                    <a:lstStyle/>
                    <a:p>
                      <a:pPr algn="just">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Ordinary</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80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28</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22.4</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52751">
                <a:tc>
                  <a:txBody>
                    <a:bodyPr/>
                    <a:lstStyle/>
                    <a:p>
                      <a:pPr algn="just">
                        <a:lnSpc>
                          <a:spcPct val="125000"/>
                        </a:lnSpc>
                        <a:spcBef>
                          <a:spcPts val="120"/>
                        </a:spcBef>
                        <a:spcAft>
                          <a:spcPts val="120"/>
                        </a:spcAft>
                        <a:tabLst>
                          <a:tab pos="6301105" algn="r"/>
                        </a:tabLst>
                      </a:pPr>
                      <a:r>
                        <a:rPr lang="en-US" sz="1700" b="1" dirty="0">
                          <a:latin typeface="Arial Narrow"/>
                          <a:ea typeface="Times New Roman"/>
                          <a:cs typeface="Arial Narrow"/>
                        </a:rPr>
                        <a:t>Ordinary – YOA after 31 March 2023</a:t>
                      </a: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25000"/>
                        </a:lnSpc>
                        <a:spcBef>
                          <a:spcPts val="120"/>
                        </a:spcBef>
                        <a:spcAft>
                          <a:spcPts val="120"/>
                        </a:spcAft>
                        <a:tabLst>
                          <a:tab pos="6301105" algn="r"/>
                        </a:tabLst>
                      </a:pPr>
                      <a:r>
                        <a:rPr lang="en-US" sz="1700" b="1" dirty="0">
                          <a:latin typeface="Arial Narrow"/>
                          <a:ea typeface="Times New Roman"/>
                          <a:cs typeface="Arial Narrow"/>
                        </a:rPr>
                        <a:t>80</a:t>
                      </a: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25000"/>
                        </a:lnSpc>
                        <a:spcBef>
                          <a:spcPts val="120"/>
                        </a:spcBef>
                        <a:spcAft>
                          <a:spcPts val="120"/>
                        </a:spcAft>
                        <a:tabLst>
                          <a:tab pos="6301105" algn="r"/>
                        </a:tabLst>
                      </a:pPr>
                      <a:r>
                        <a:rPr lang="en-US" sz="1700" b="1" dirty="0">
                          <a:latin typeface="Arial Narrow"/>
                          <a:ea typeface="Times New Roman"/>
                          <a:cs typeface="Arial Narrow"/>
                        </a:rPr>
                        <a:t>27</a:t>
                      </a: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25000"/>
                        </a:lnSpc>
                        <a:spcBef>
                          <a:spcPts val="120"/>
                        </a:spcBef>
                        <a:spcAft>
                          <a:spcPts val="120"/>
                        </a:spcAft>
                        <a:tabLst>
                          <a:tab pos="6301105" algn="r"/>
                        </a:tabLst>
                      </a:pPr>
                      <a:r>
                        <a:rPr lang="en-US" sz="1700" b="1" dirty="0">
                          <a:latin typeface="Arial Narrow"/>
                          <a:ea typeface="Times New Roman"/>
                          <a:cs typeface="Arial Narrow"/>
                        </a:rPr>
                        <a:t>21.6</a:t>
                      </a: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407208136"/>
                  </a:ext>
                </a:extLst>
              </a:tr>
              <a:tr h="352751">
                <a:tc>
                  <a:txBody>
                    <a:bodyPr/>
                    <a:lstStyle/>
                    <a:p>
                      <a:pPr algn="just">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Small business corporation</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80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0 – 28</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0 – 22.4</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52751">
                <a:tc>
                  <a:txBody>
                    <a:bodyPr/>
                    <a:lstStyle/>
                    <a:p>
                      <a:pPr marL="228600" indent="-228600" algn="just">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Employment company (personal service provider)    </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80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28</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22.4</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52751">
                <a:tc>
                  <a:txBody>
                    <a:bodyPr/>
                    <a:lstStyle/>
                    <a:p>
                      <a:pPr algn="just">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Foreign company (SA branch)     </a:t>
                      </a:r>
                      <a:endParaRPr lang="en-US" sz="1700" dirty="0">
                        <a:latin typeface="Arial Narrow"/>
                        <a:ea typeface="Times New Roman"/>
                        <a:cs typeface="Arial Narrow"/>
                      </a:endParaRPr>
                    </a:p>
                  </a:txBody>
                  <a:tcPr marL="57150" marR="57150" marT="0" marB="0">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80</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28</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25000"/>
                        </a:lnSpc>
                        <a:spcBef>
                          <a:spcPts val="120"/>
                        </a:spcBef>
                        <a:spcAft>
                          <a:spcPts val="120"/>
                        </a:spcAft>
                        <a:tabLst>
                          <a:tab pos="6301105" algn="r"/>
                        </a:tabLst>
                      </a:pPr>
                      <a:r>
                        <a:rPr lang="en-ZA" sz="1700" dirty="0">
                          <a:solidFill>
                            <a:srgbClr val="000000"/>
                          </a:solidFill>
                          <a:latin typeface="Arial Narrow"/>
                          <a:ea typeface="Times New Roman"/>
                          <a:cs typeface="Arial Narrow"/>
                        </a:rPr>
                        <a:t>22.4</a:t>
                      </a:r>
                      <a:endParaRPr lang="en-US" sz="1700" dirty="0">
                        <a:latin typeface="Arial Narrow"/>
                        <a:ea typeface="Times New Roman"/>
                        <a:cs typeface="Arial Narrow"/>
                      </a:endParaRPr>
                    </a:p>
                  </a:txBody>
                  <a:tcPr marL="57150" marR="57150"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557523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Companies</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656295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DC36C9-BBA0-48F4-BEF2-9BE34221081A}"/>
              </a:ext>
            </a:extLst>
          </p:cNvPr>
          <p:cNvSpPr>
            <a:spLocks noGrp="1"/>
          </p:cNvSpPr>
          <p:nvPr>
            <p:ph sz="quarter" idx="13"/>
          </p:nvPr>
        </p:nvSpPr>
        <p:spPr/>
        <p:txBody>
          <a:bodyPr>
            <a:normAutofit/>
          </a:bodyPr>
          <a:lstStyle/>
          <a:p>
            <a:pPr marL="380985" indent="-380985">
              <a:lnSpc>
                <a:spcPct val="15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Years of assessment ending on any date between 1 April 2022 and 30 March 2023 – 28%</a:t>
            </a:r>
          </a:p>
          <a:p>
            <a:pPr marL="380985" indent="-380985">
              <a:lnSpc>
                <a:spcPct val="150000"/>
              </a:lnSpc>
              <a:buFont typeface="Wingdings" panose="05000000000000000000" pitchFamily="2" charset="2"/>
              <a:buChar char="q"/>
            </a:pPr>
            <a:r>
              <a:rPr lang="en-US" sz="2400" b="1" dirty="0">
                <a:latin typeface="Arial" panose="020B0604020202020204" pitchFamily="34" charset="0"/>
                <a:cs typeface="Arial" panose="020B0604020202020204" pitchFamily="34" charset="0"/>
              </a:rPr>
              <a:t>Years of assessment ending on any date on or after 31 March 2023 – 27%</a:t>
            </a:r>
          </a:p>
          <a:p>
            <a:pPr marL="380985" indent="-380985">
              <a:lnSpc>
                <a:spcPct val="150000"/>
              </a:lnSpc>
              <a:buFont typeface="Wingdings" panose="05000000000000000000" pitchFamily="2" charset="2"/>
              <a:buChar char="q"/>
            </a:pPr>
            <a:r>
              <a:rPr lang="en-ZA" sz="2400" dirty="0">
                <a:latin typeface="Arial" panose="020B0604020202020204" pitchFamily="34" charset="0"/>
                <a:ea typeface="ＭＳ Ｐゴシック" pitchFamily="48" charset="-128"/>
                <a:cs typeface="Arial" panose="020B0604020202020204" pitchFamily="34" charset="0"/>
              </a:rPr>
              <a:t>Dividend withholding tax rate remain at 20%</a:t>
            </a:r>
          </a:p>
          <a:p>
            <a:endParaRPr lang="en-ZA" dirty="0"/>
          </a:p>
        </p:txBody>
      </p:sp>
      <p:sp>
        <p:nvSpPr>
          <p:cNvPr id="3" name="Text Placeholder 2">
            <a:extLst>
              <a:ext uri="{FF2B5EF4-FFF2-40B4-BE49-F238E27FC236}">
                <a16:creationId xmlns:a16="http://schemas.microsoft.com/office/drawing/2014/main" id="{10DEAFD2-D513-4487-802F-693AF7AECF6E}"/>
              </a:ext>
            </a:extLst>
          </p:cNvPr>
          <p:cNvSpPr>
            <a:spLocks noGrp="1"/>
          </p:cNvSpPr>
          <p:nvPr>
            <p:ph type="body" sz="quarter" idx="14"/>
          </p:nvPr>
        </p:nvSpPr>
        <p:spPr/>
        <p:txBody>
          <a:bodyPr>
            <a:normAutofit lnSpcReduction="10000"/>
          </a:bodyPr>
          <a:lstStyle/>
          <a:p>
            <a:r>
              <a:rPr lang="en-ZA" dirty="0"/>
              <a:t>Rates changed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213767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Trusts</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986482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C56C48-934E-475A-BC8A-19813109E3DC}"/>
              </a:ext>
            </a:extLst>
          </p:cNvPr>
          <p:cNvSpPr>
            <a:spLocks noGrp="1"/>
          </p:cNvSpPr>
          <p:nvPr>
            <p:ph sz="quarter" idx="13"/>
          </p:nvPr>
        </p:nvSpPr>
        <p:spPr/>
        <p:txBody>
          <a:bodyPr/>
          <a:lstStyle/>
          <a:p>
            <a:r>
              <a:rPr lang="en-US" sz="2400" dirty="0"/>
              <a:t>The tax rate on trusts are </a:t>
            </a:r>
            <a:r>
              <a:rPr lang="en-US" sz="2400" b="1" u="sng" dirty="0"/>
              <a:t>unchanged at 45%.</a:t>
            </a:r>
          </a:p>
          <a:p>
            <a:endParaRPr lang="en-ZA" dirty="0"/>
          </a:p>
        </p:txBody>
      </p:sp>
      <p:sp>
        <p:nvSpPr>
          <p:cNvPr id="3" name="Text Placeholder 2">
            <a:extLst>
              <a:ext uri="{FF2B5EF4-FFF2-40B4-BE49-F238E27FC236}">
                <a16:creationId xmlns:a16="http://schemas.microsoft.com/office/drawing/2014/main" id="{9BC37DBF-87FD-4327-A8E8-D6E3D22DC067}"/>
              </a:ext>
            </a:extLst>
          </p:cNvPr>
          <p:cNvSpPr>
            <a:spLocks noGrp="1"/>
          </p:cNvSpPr>
          <p:nvPr>
            <p:ph type="body" sz="quarter" idx="14"/>
          </p:nvPr>
        </p:nvSpPr>
        <p:spPr/>
        <p:txBody>
          <a:bodyPr>
            <a:normAutofit lnSpcReduction="10000"/>
          </a:bodyPr>
          <a:lstStyle/>
          <a:p>
            <a:r>
              <a:rPr lang="en-ZA" dirty="0"/>
              <a:t>Trusts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760989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Value Added Tax</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100916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1C29C7-5AA7-4DDD-8D8C-D4D34686E2EC}"/>
              </a:ext>
            </a:extLst>
          </p:cNvPr>
          <p:cNvSpPr>
            <a:spLocks noGrp="1"/>
          </p:cNvSpPr>
          <p:nvPr>
            <p:ph sz="quarter" idx="13"/>
          </p:nvPr>
        </p:nvSpPr>
        <p:spPr/>
        <p:txBody>
          <a:bodyPr/>
          <a:lstStyle/>
          <a:p>
            <a:r>
              <a:rPr lang="en-US" sz="2400" dirty="0"/>
              <a:t>The vat rate are </a:t>
            </a:r>
            <a:r>
              <a:rPr lang="en-US" sz="2400" b="1" u="sng" dirty="0"/>
              <a:t>unchanged at 15%.</a:t>
            </a:r>
          </a:p>
          <a:p>
            <a:endParaRPr lang="en-ZA" dirty="0"/>
          </a:p>
        </p:txBody>
      </p:sp>
      <p:sp>
        <p:nvSpPr>
          <p:cNvPr id="3" name="Text Placeholder 2">
            <a:extLst>
              <a:ext uri="{FF2B5EF4-FFF2-40B4-BE49-F238E27FC236}">
                <a16:creationId xmlns:a16="http://schemas.microsoft.com/office/drawing/2014/main" id="{DF36FB40-09F5-4C49-B88E-A5CFFFA1CC9E}"/>
              </a:ext>
            </a:extLst>
          </p:cNvPr>
          <p:cNvSpPr>
            <a:spLocks noGrp="1"/>
          </p:cNvSpPr>
          <p:nvPr>
            <p:ph type="body" sz="quarter" idx="14"/>
          </p:nvPr>
        </p:nvSpPr>
        <p:spPr/>
        <p:txBody>
          <a:bodyPr>
            <a:normAutofit lnSpcReduction="10000"/>
          </a:bodyPr>
          <a:lstStyle/>
          <a:p>
            <a:r>
              <a:rPr lang="en-ZA" dirty="0"/>
              <a:t>VAT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243725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Transfer Duty</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587871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041C14-3F3C-48A6-B6A4-29FE72D41652}"/>
              </a:ext>
            </a:extLst>
          </p:cNvPr>
          <p:cNvSpPr>
            <a:spLocks noGrp="1"/>
          </p:cNvSpPr>
          <p:nvPr>
            <p:ph type="body" sz="quarter" idx="14"/>
          </p:nvPr>
        </p:nvSpPr>
        <p:spPr/>
        <p:txBody>
          <a:bodyPr>
            <a:normAutofit lnSpcReduction="10000"/>
          </a:bodyPr>
          <a:lstStyle/>
          <a:p>
            <a:r>
              <a:rPr lang="en-ZA" dirty="0"/>
              <a:t>Transfer duty - Unchanged</a:t>
            </a:r>
          </a:p>
        </p:txBody>
      </p:sp>
      <p:graphicFrame>
        <p:nvGraphicFramePr>
          <p:cNvPr id="5" name="Table 6">
            <a:extLst>
              <a:ext uri="{FF2B5EF4-FFF2-40B4-BE49-F238E27FC236}">
                <a16:creationId xmlns:a16="http://schemas.microsoft.com/office/drawing/2014/main" id="{8E68EAB4-B6BA-4B6A-A6D8-5E03A63579F9}"/>
              </a:ext>
            </a:extLst>
          </p:cNvPr>
          <p:cNvGraphicFramePr>
            <a:graphicFrameLocks noGrp="1"/>
          </p:cNvGraphicFramePr>
          <p:nvPr>
            <p:ph sz="quarter" idx="13"/>
            <p:extLst>
              <p:ext uri="{D42A27DB-BD31-4B8C-83A1-F6EECF244321}">
                <p14:modId xmlns:p14="http://schemas.microsoft.com/office/powerpoint/2010/main" val="3249050840"/>
              </p:ext>
            </p:extLst>
          </p:nvPr>
        </p:nvGraphicFramePr>
        <p:xfrm>
          <a:off x="658813" y="1389063"/>
          <a:ext cx="6858000" cy="3124200"/>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1049043250"/>
                    </a:ext>
                  </a:extLst>
                </a:gridCol>
                <a:gridCol w="3429000">
                  <a:extLst>
                    <a:ext uri="{9D8B030D-6E8A-4147-A177-3AD203B41FA5}">
                      <a16:colId xmlns:a16="http://schemas.microsoft.com/office/drawing/2014/main" val="2264438955"/>
                    </a:ext>
                  </a:extLst>
                </a:gridCol>
              </a:tblGrid>
              <a:tr h="370840">
                <a:tc>
                  <a:txBody>
                    <a:bodyPr/>
                    <a:lstStyle/>
                    <a:p>
                      <a:r>
                        <a:rPr lang="en-ZA" dirty="0"/>
                        <a:t>Value of property (R)</a:t>
                      </a:r>
                    </a:p>
                  </a:txBody>
                  <a:tcPr/>
                </a:tc>
                <a:tc>
                  <a:txBody>
                    <a:bodyPr/>
                    <a:lstStyle/>
                    <a:p>
                      <a:r>
                        <a:rPr lang="en-ZA" dirty="0"/>
                        <a:t>Rate (R)</a:t>
                      </a:r>
                    </a:p>
                  </a:txBody>
                  <a:tcPr/>
                </a:tc>
                <a:extLst>
                  <a:ext uri="{0D108BD9-81ED-4DB2-BD59-A6C34878D82A}">
                    <a16:rowId xmlns:a16="http://schemas.microsoft.com/office/drawing/2014/main" val="2786918137"/>
                  </a:ext>
                </a:extLst>
              </a:tr>
              <a:tr h="370840">
                <a:tc>
                  <a:txBody>
                    <a:bodyPr/>
                    <a:lstStyle/>
                    <a:p>
                      <a:r>
                        <a:rPr lang="en-ZA" dirty="0"/>
                        <a:t>0 – R 1000 000</a:t>
                      </a:r>
                    </a:p>
                  </a:txBody>
                  <a:tcPr/>
                </a:tc>
                <a:tc>
                  <a:txBody>
                    <a:bodyPr/>
                    <a:lstStyle/>
                    <a:p>
                      <a:r>
                        <a:rPr lang="en-ZA" dirty="0"/>
                        <a:t>0% of property value</a:t>
                      </a:r>
                    </a:p>
                  </a:txBody>
                  <a:tcPr/>
                </a:tc>
                <a:extLst>
                  <a:ext uri="{0D108BD9-81ED-4DB2-BD59-A6C34878D82A}">
                    <a16:rowId xmlns:a16="http://schemas.microsoft.com/office/drawing/2014/main" val="1086692688"/>
                  </a:ext>
                </a:extLst>
              </a:tr>
              <a:tr h="370840">
                <a:tc>
                  <a:txBody>
                    <a:bodyPr/>
                    <a:lstStyle/>
                    <a:p>
                      <a:r>
                        <a:rPr lang="en-ZA" dirty="0"/>
                        <a:t>1 000 001 –  1 375 000</a:t>
                      </a:r>
                    </a:p>
                  </a:txBody>
                  <a:tcPr/>
                </a:tc>
                <a:tc>
                  <a:txBody>
                    <a:bodyPr/>
                    <a:lstStyle/>
                    <a:p>
                      <a:r>
                        <a:rPr lang="en-ZA" dirty="0"/>
                        <a:t>3% of property value above R 1 000 000</a:t>
                      </a:r>
                    </a:p>
                  </a:txBody>
                  <a:tcPr/>
                </a:tc>
                <a:extLst>
                  <a:ext uri="{0D108BD9-81ED-4DB2-BD59-A6C34878D82A}">
                    <a16:rowId xmlns:a16="http://schemas.microsoft.com/office/drawing/2014/main" val="233794486"/>
                  </a:ext>
                </a:extLst>
              </a:tr>
              <a:tr h="370840">
                <a:tc>
                  <a:txBody>
                    <a:bodyPr/>
                    <a:lstStyle/>
                    <a:p>
                      <a:r>
                        <a:rPr lang="en-ZA" dirty="0"/>
                        <a:t>1 375 001 – 1 925 000</a:t>
                      </a:r>
                    </a:p>
                  </a:txBody>
                  <a:tcPr/>
                </a:tc>
                <a:tc>
                  <a:txBody>
                    <a:bodyPr/>
                    <a:lstStyle/>
                    <a:p>
                      <a:r>
                        <a:rPr lang="en-ZA" dirty="0"/>
                        <a:t>11 250 + 6% of property value above R 1 375 000</a:t>
                      </a:r>
                    </a:p>
                  </a:txBody>
                  <a:tcPr/>
                </a:tc>
                <a:extLst>
                  <a:ext uri="{0D108BD9-81ED-4DB2-BD59-A6C34878D82A}">
                    <a16:rowId xmlns:a16="http://schemas.microsoft.com/office/drawing/2014/main" val="892544799"/>
                  </a:ext>
                </a:extLst>
              </a:tr>
              <a:tr h="370840">
                <a:tc>
                  <a:txBody>
                    <a:bodyPr/>
                    <a:lstStyle/>
                    <a:p>
                      <a:r>
                        <a:rPr lang="en-ZA" dirty="0"/>
                        <a:t>1 925 001 – 2 475 000</a:t>
                      </a:r>
                    </a:p>
                  </a:txBody>
                  <a:tcPr/>
                </a:tc>
                <a:tc>
                  <a:txBody>
                    <a:bodyPr/>
                    <a:lstStyle/>
                    <a:p>
                      <a:r>
                        <a:rPr lang="en-ZA" dirty="0"/>
                        <a:t>44 250 + 8% of property value above R 1 925 000</a:t>
                      </a:r>
                    </a:p>
                  </a:txBody>
                  <a:tcPr/>
                </a:tc>
                <a:extLst>
                  <a:ext uri="{0D108BD9-81ED-4DB2-BD59-A6C34878D82A}">
                    <a16:rowId xmlns:a16="http://schemas.microsoft.com/office/drawing/2014/main" val="1671125857"/>
                  </a:ext>
                </a:extLst>
              </a:tr>
              <a:tr h="370840">
                <a:tc>
                  <a:txBody>
                    <a:bodyPr/>
                    <a:lstStyle/>
                    <a:p>
                      <a:r>
                        <a:rPr lang="en-ZA" dirty="0"/>
                        <a:t>2 475 001 – 11 000 000</a:t>
                      </a:r>
                    </a:p>
                  </a:txBody>
                  <a:tcPr/>
                </a:tc>
                <a:tc>
                  <a:txBody>
                    <a:bodyPr/>
                    <a:lstStyle/>
                    <a:p>
                      <a:r>
                        <a:rPr lang="en-ZA" dirty="0"/>
                        <a:t>88 250 + 11% of property value above R 2 475 000</a:t>
                      </a:r>
                    </a:p>
                  </a:txBody>
                  <a:tcPr/>
                </a:tc>
                <a:extLst>
                  <a:ext uri="{0D108BD9-81ED-4DB2-BD59-A6C34878D82A}">
                    <a16:rowId xmlns:a16="http://schemas.microsoft.com/office/drawing/2014/main" val="219170355"/>
                  </a:ext>
                </a:extLst>
              </a:tr>
              <a:tr h="370840">
                <a:tc>
                  <a:txBody>
                    <a:bodyPr/>
                    <a:lstStyle/>
                    <a:p>
                      <a:r>
                        <a:rPr lang="en-ZA" dirty="0"/>
                        <a:t>11 000 001 and above</a:t>
                      </a:r>
                    </a:p>
                  </a:txBody>
                  <a:tcPr/>
                </a:tc>
                <a:tc>
                  <a:txBody>
                    <a:bodyPr/>
                    <a:lstStyle/>
                    <a:p>
                      <a:r>
                        <a:rPr lang="en-ZA" dirty="0"/>
                        <a:t>1 026 000 + 13% of property value above R 11 000 000</a:t>
                      </a:r>
                    </a:p>
                  </a:txBody>
                  <a:tcPr/>
                </a:tc>
                <a:extLst>
                  <a:ext uri="{0D108BD9-81ED-4DB2-BD59-A6C34878D82A}">
                    <a16:rowId xmlns:a16="http://schemas.microsoft.com/office/drawing/2014/main" val="2107990049"/>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385223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Environmental Taxes</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334886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FBA167-823E-4635-AB81-3DAB8F7E9D1E}"/>
              </a:ext>
            </a:extLst>
          </p:cNvPr>
          <p:cNvSpPr>
            <a:spLocks noGrp="1"/>
          </p:cNvSpPr>
          <p:nvPr>
            <p:ph sz="quarter" idx="13"/>
          </p:nvPr>
        </p:nvSpPr>
        <p:spPr>
          <a:xfrm>
            <a:off x="710639" y="2303733"/>
            <a:ext cx="7920037" cy="1107533"/>
          </a:xfr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a:bodyPr>
          <a:lstStyle/>
          <a:p>
            <a:r>
              <a:rPr lang="en-US" sz="3200" dirty="0"/>
              <a:t>Plastic bag levy is increased by 3 cents to 28 cents per bag from 1 April 2022</a:t>
            </a:r>
          </a:p>
        </p:txBody>
      </p:sp>
      <p:sp>
        <p:nvSpPr>
          <p:cNvPr id="3" name="Text Placeholder 2">
            <a:extLst>
              <a:ext uri="{FF2B5EF4-FFF2-40B4-BE49-F238E27FC236}">
                <a16:creationId xmlns:a16="http://schemas.microsoft.com/office/drawing/2014/main" id="{8124E3BB-DDD6-4735-9994-C89DF6DAF333}"/>
              </a:ext>
            </a:extLst>
          </p:cNvPr>
          <p:cNvSpPr>
            <a:spLocks noGrp="1"/>
          </p:cNvSpPr>
          <p:nvPr>
            <p:ph type="body" sz="quarter" idx="14"/>
          </p:nvPr>
        </p:nvSpPr>
        <p:spPr/>
        <p:txBody>
          <a:bodyPr>
            <a:normAutofit lnSpcReduction="10000"/>
          </a:bodyPr>
          <a:lstStyle/>
          <a:p>
            <a:r>
              <a:rPr lang="en-US" dirty="0"/>
              <a:t>Plastic bag levy</a:t>
            </a:r>
            <a:endParaRPr lang="en-Z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4234446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E4EA1E-1D7D-4C66-986E-E9E51937AC49}"/>
              </a:ext>
            </a:extLst>
          </p:cNvPr>
          <p:cNvSpPr>
            <a:spLocks noGrp="1"/>
          </p:cNvSpPr>
          <p:nvPr>
            <p:ph type="body" sz="quarter" idx="14"/>
          </p:nvPr>
        </p:nvSpPr>
        <p:spPr/>
        <p:txBody>
          <a:bodyPr>
            <a:normAutofit/>
          </a:bodyPr>
          <a:lstStyle/>
          <a:p>
            <a:r>
              <a:rPr lang="en-US" dirty="0"/>
              <a:t>Fuel Levy</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1012235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BE46F4-D201-4DF5-99F0-093899C7E8DE}"/>
              </a:ext>
            </a:extLst>
          </p:cNvPr>
          <p:cNvSpPr>
            <a:spLocks noGrp="1"/>
          </p:cNvSpPr>
          <p:nvPr>
            <p:ph sz="quarter" idx="13"/>
          </p:nvPr>
        </p:nvSpPr>
        <p:spPr/>
        <p:txBody>
          <a:bodyPr/>
          <a:lstStyle/>
          <a:p>
            <a:r>
              <a:rPr lang="en-US" b="1" dirty="0"/>
              <a:t>No changes</a:t>
            </a:r>
            <a:r>
              <a:rPr lang="en-US" dirty="0"/>
              <a:t> to the general fuel levy and road accident fund levy</a:t>
            </a:r>
          </a:p>
          <a:p>
            <a:r>
              <a:rPr lang="en-US" dirty="0"/>
              <a:t>This will increase:</a:t>
            </a:r>
          </a:p>
          <a:p>
            <a:pPr lvl="1"/>
            <a:r>
              <a:rPr lang="en-US" dirty="0"/>
              <a:t>the general fuel levy will stay on R3.85 per </a:t>
            </a:r>
            <a:r>
              <a:rPr lang="en-US" dirty="0" err="1"/>
              <a:t>litre</a:t>
            </a:r>
            <a:r>
              <a:rPr lang="en-US" dirty="0"/>
              <a:t> of petrol and R3.70 per </a:t>
            </a:r>
            <a:r>
              <a:rPr lang="en-US" dirty="0" err="1"/>
              <a:t>litre</a:t>
            </a:r>
            <a:r>
              <a:rPr lang="en-US" dirty="0"/>
              <a:t> of diesel</a:t>
            </a:r>
          </a:p>
          <a:p>
            <a:pPr lvl="1"/>
            <a:r>
              <a:rPr lang="en-US" dirty="0"/>
              <a:t>the road accident fund levy will still be R2.18 per </a:t>
            </a:r>
            <a:r>
              <a:rPr lang="en-US" dirty="0" err="1"/>
              <a:t>litre</a:t>
            </a:r>
            <a:r>
              <a:rPr lang="en-US" dirty="0"/>
              <a:t> for both petrol and diesel</a:t>
            </a:r>
            <a:endParaRPr lang="en-ZA" dirty="0"/>
          </a:p>
        </p:txBody>
      </p:sp>
      <p:sp>
        <p:nvSpPr>
          <p:cNvPr id="3" name="Text Placeholder 2">
            <a:extLst>
              <a:ext uri="{FF2B5EF4-FFF2-40B4-BE49-F238E27FC236}">
                <a16:creationId xmlns:a16="http://schemas.microsoft.com/office/drawing/2014/main" id="{3422E42F-9931-4AB7-A128-87DBFF903D90}"/>
              </a:ext>
            </a:extLst>
          </p:cNvPr>
          <p:cNvSpPr>
            <a:spLocks noGrp="1"/>
          </p:cNvSpPr>
          <p:nvPr>
            <p:ph type="body" sz="quarter" idx="14"/>
          </p:nvPr>
        </p:nvSpPr>
        <p:spPr/>
        <p:txBody>
          <a:bodyPr>
            <a:normAutofit lnSpcReduction="10000"/>
          </a:bodyPr>
          <a:lstStyle/>
          <a:p>
            <a:r>
              <a:rPr lang="en-ZA" dirty="0"/>
              <a:t>Fuel Levy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815648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6F7E24-74F7-4F5F-949D-DA280186FBBE}"/>
              </a:ext>
            </a:extLst>
          </p:cNvPr>
          <p:cNvSpPr>
            <a:spLocks noGrp="1"/>
          </p:cNvSpPr>
          <p:nvPr>
            <p:ph type="body" sz="quarter" idx="14"/>
          </p:nvPr>
        </p:nvSpPr>
        <p:spPr/>
        <p:txBody>
          <a:bodyPr>
            <a:normAutofit fontScale="85000" lnSpcReduction="10000"/>
          </a:bodyPr>
          <a:lstStyle/>
          <a:p>
            <a:r>
              <a:rPr lang="en-US" dirty="0"/>
              <a:t>Excise duties on alcohol and tobacco</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904195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BDFA93-CAD7-40FE-BA71-3FB832AC973F}"/>
              </a:ext>
            </a:extLst>
          </p:cNvPr>
          <p:cNvSpPr>
            <a:spLocks noGrp="1"/>
          </p:cNvSpPr>
          <p:nvPr>
            <p:ph sz="quarter" idx="13"/>
          </p:nvPr>
        </p:nvSpPr>
        <p:spPr/>
        <p:txBody>
          <a:bodyPr>
            <a:normAutofit/>
          </a:bodyPr>
          <a:lstStyle/>
          <a:p>
            <a:r>
              <a:rPr lang="en-US" sz="3200" dirty="0"/>
              <a:t>Increases of between 4.5 and 6.5 per cent in excise duties on alcohol </a:t>
            </a:r>
            <a:r>
              <a:rPr lang="en-US" sz="3200"/>
              <a:t>and tobacco.</a:t>
            </a:r>
            <a:endParaRPr lang="en-ZA" sz="3200" dirty="0"/>
          </a:p>
        </p:txBody>
      </p:sp>
      <p:sp>
        <p:nvSpPr>
          <p:cNvPr id="3" name="Text Placeholder 2">
            <a:extLst>
              <a:ext uri="{FF2B5EF4-FFF2-40B4-BE49-F238E27FC236}">
                <a16:creationId xmlns:a16="http://schemas.microsoft.com/office/drawing/2014/main" id="{497DD348-3688-4380-ADFD-FDF5D3667B0E}"/>
              </a:ext>
            </a:extLst>
          </p:cNvPr>
          <p:cNvSpPr>
            <a:spLocks noGrp="1"/>
          </p:cNvSpPr>
          <p:nvPr>
            <p:ph type="body" sz="quarter" idx="14"/>
          </p:nvPr>
        </p:nvSpPr>
        <p:spPr/>
        <p:txBody>
          <a:bodyPr>
            <a:normAutofit lnSpcReduction="10000"/>
          </a:bodyPr>
          <a:lstStyle/>
          <a:p>
            <a:r>
              <a:rPr lang="en-ZA" dirty="0"/>
              <a:t>Excise duties on alcohol and tobacco</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4256" y="5040254"/>
            <a:ext cx="2770010" cy="674746"/>
          </a:xfrm>
          <a:prstGeom prst="rect">
            <a:avLst/>
          </a:prstGeom>
        </p:spPr>
      </p:pic>
    </p:spTree>
    <p:extLst>
      <p:ext uri="{BB962C8B-B14F-4D97-AF65-F5344CB8AC3E}">
        <p14:creationId xmlns:p14="http://schemas.microsoft.com/office/powerpoint/2010/main" val="2999221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1412" y="5040254"/>
            <a:ext cx="2770010" cy="674746"/>
          </a:xfrm>
          <a:prstGeom prst="rect">
            <a:avLst/>
          </a:prstGeom>
        </p:spPr>
      </p:pic>
    </p:spTree>
    <p:extLst>
      <p:ext uri="{BB962C8B-B14F-4D97-AF65-F5344CB8AC3E}">
        <p14:creationId xmlns:p14="http://schemas.microsoft.com/office/powerpoint/2010/main" val="39798737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2A694DEC778049AE991AC14879AC2E" ma:contentTypeVersion="9" ma:contentTypeDescription="Create a new document." ma:contentTypeScope="" ma:versionID="b95b5f9ea56dae2ca0bd5c16d5fd2376">
  <xsd:schema xmlns:xsd="http://www.w3.org/2001/XMLSchema" xmlns:xs="http://www.w3.org/2001/XMLSchema" xmlns:p="http://schemas.microsoft.com/office/2006/metadata/properties" xmlns:ns2="03d451ed-6ac0-44d2-a22c-52b02edb5b0d" targetNamespace="http://schemas.microsoft.com/office/2006/metadata/properties" ma:root="true" ma:fieldsID="9b2aab142289b0d3d2d932e6b5895e6f" ns2:_="">
    <xsd:import namespace="03d451ed-6ac0-44d2-a22c-52b02edb5b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d451ed-6ac0-44d2-a22c-52b02edb5b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CECE6C-0EF9-4BE9-8985-1DDA55FA33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d451ed-6ac0-44d2-a22c-52b02edb5b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5FFBE-832B-45F2-807B-9EA4171C0532}">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03d451ed-6ac0-44d2-a22c-52b02edb5b0d"/>
    <ds:schemaRef ds:uri="http://purl.org/dc/terms/"/>
    <ds:schemaRef ds:uri="http://www.w3.org/XML/1998/namespace"/>
  </ds:schemaRefs>
</ds:datastoreItem>
</file>

<file path=customXml/itemProps3.xml><?xml version="1.0" encoding="utf-8"?>
<ds:datastoreItem xmlns:ds="http://schemas.openxmlformats.org/officeDocument/2006/customXml" ds:itemID="{C81D9E39-E8DD-4CA6-8F2A-937A53E50E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1458</Words>
  <Application>Microsoft Office PowerPoint</Application>
  <PresentationFormat>On-screen Show (16:10)</PresentationFormat>
  <Paragraphs>303</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Arial Narrow</vt:lpstr>
      <vt:lpstr>Calibri</vt:lpstr>
      <vt:lpstr>Cambria</vt:lpstr>
      <vt:lpstr>Idealist Sans</vt:lpstr>
      <vt:lpstr>Wingdings</vt:lpstr>
      <vt:lpstr>Office Theme</vt:lpstr>
      <vt:lpstr>PowerPoint Presentation</vt:lpstr>
      <vt:lpstr>Budget 2022/23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Tharina Olivier</dc:creator>
  <cp:lastModifiedBy>Henri Pieters</cp:lastModifiedBy>
  <cp:revision>236</cp:revision>
  <dcterms:created xsi:type="dcterms:W3CDTF">2020-01-27T09:04:10Z</dcterms:created>
  <dcterms:modified xsi:type="dcterms:W3CDTF">2022-02-25T04:31:02Z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0x010100CB2A694DEC778049AE991AC14879AC2E</vt:lpwstr>
  </property>
</Properties>
</file>