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3"/>
  </p:notesMasterIdLst>
  <p:sldIdLst>
    <p:sldId id="256" r:id="rId2"/>
    <p:sldId id="315" r:id="rId3"/>
    <p:sldId id="325" r:id="rId4"/>
    <p:sldId id="331" r:id="rId5"/>
    <p:sldId id="332" r:id="rId6"/>
    <p:sldId id="326" r:id="rId7"/>
    <p:sldId id="327" r:id="rId8"/>
    <p:sldId id="328" r:id="rId9"/>
    <p:sldId id="329" r:id="rId10"/>
    <p:sldId id="330" r:id="rId11"/>
    <p:sldId id="323" r:id="rId12"/>
  </p:sldIdLst>
  <p:sldSz cx="12192000" cy="6858000"/>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B8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71" autoAdjust="0"/>
    <p:restoredTop sz="94660"/>
  </p:normalViewPr>
  <p:slideViewPr>
    <p:cSldViewPr snapToGrid="0">
      <p:cViewPr varScale="1">
        <p:scale>
          <a:sx n="72" d="100"/>
          <a:sy n="72" d="100"/>
        </p:scale>
        <p:origin x="576" y="6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4021138" y="0"/>
            <a:ext cx="3076575" cy="512763"/>
          </a:xfrm>
          <a:prstGeom prst="rect">
            <a:avLst/>
          </a:prstGeom>
        </p:spPr>
        <p:txBody>
          <a:bodyPr vert="horz" lIns="91440" tIns="45720" rIns="91440" bIns="45720" rtlCol="0"/>
          <a:lstStyle>
            <a:lvl1pPr algn="r">
              <a:defRPr sz="1200"/>
            </a:lvl1pPr>
          </a:lstStyle>
          <a:p>
            <a:fld id="{30D4B4FD-099E-45D1-BE37-2559AD228665}" type="datetimeFigureOut">
              <a:rPr lang="en-ZA" smtClean="0"/>
              <a:t>2021-05-17</a:t>
            </a:fld>
            <a:endParaRPr lang="en-ZA"/>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709613" y="4926013"/>
            <a:ext cx="5680075" cy="40290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721850"/>
            <a:ext cx="3076575" cy="512763"/>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4021138" y="9721850"/>
            <a:ext cx="3076575" cy="512763"/>
          </a:xfrm>
          <a:prstGeom prst="rect">
            <a:avLst/>
          </a:prstGeom>
        </p:spPr>
        <p:txBody>
          <a:bodyPr vert="horz" lIns="91440" tIns="45720" rIns="91440" bIns="45720" rtlCol="0" anchor="b"/>
          <a:lstStyle>
            <a:lvl1pPr algn="r">
              <a:defRPr sz="1200"/>
            </a:lvl1pPr>
          </a:lstStyle>
          <a:p>
            <a:fld id="{AA450E11-322C-49D3-A1A3-F570D4618C05}" type="slidenum">
              <a:rPr lang="en-ZA" smtClean="0"/>
              <a:t>‹#›</a:t>
            </a:fld>
            <a:endParaRPr lang="en-ZA"/>
          </a:p>
        </p:txBody>
      </p:sp>
    </p:spTree>
    <p:extLst>
      <p:ext uri="{BB962C8B-B14F-4D97-AF65-F5344CB8AC3E}">
        <p14:creationId xmlns:p14="http://schemas.microsoft.com/office/powerpoint/2010/main" val="38745025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AA450E11-322C-49D3-A1A3-F570D4618C05}" type="slidenum">
              <a:rPr lang="en-ZA" smtClean="0"/>
              <a:t>1</a:t>
            </a:fld>
            <a:endParaRPr lang="en-ZA"/>
          </a:p>
        </p:txBody>
      </p:sp>
    </p:spTree>
    <p:extLst>
      <p:ext uri="{BB962C8B-B14F-4D97-AF65-F5344CB8AC3E}">
        <p14:creationId xmlns:p14="http://schemas.microsoft.com/office/powerpoint/2010/main" val="2910289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E89FBE52-74D3-4D4E-A020-D80B7C396EB1}" type="datetimeFigureOut">
              <a:rPr lang="en-ZA" smtClean="0"/>
              <a:t>2021-05-17</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083DCABC-815C-4F16-BA46-CC2FB2BAA77F}" type="slidenum">
              <a:rPr lang="en-ZA" smtClean="0"/>
              <a:t>‹#›</a:t>
            </a:fld>
            <a:endParaRPr lang="en-ZA" dirty="0"/>
          </a:p>
        </p:txBody>
      </p:sp>
    </p:spTree>
    <p:extLst>
      <p:ext uri="{BB962C8B-B14F-4D97-AF65-F5344CB8AC3E}">
        <p14:creationId xmlns:p14="http://schemas.microsoft.com/office/powerpoint/2010/main" val="1928447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E89FBE52-74D3-4D4E-A020-D80B7C396EB1}" type="datetimeFigureOut">
              <a:rPr lang="en-ZA" smtClean="0"/>
              <a:t>2021-05-17</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083DCABC-815C-4F16-BA46-CC2FB2BAA77F}" type="slidenum">
              <a:rPr lang="en-ZA" smtClean="0"/>
              <a:t>‹#›</a:t>
            </a:fld>
            <a:endParaRPr lang="en-ZA" dirty="0"/>
          </a:p>
        </p:txBody>
      </p:sp>
    </p:spTree>
    <p:extLst>
      <p:ext uri="{BB962C8B-B14F-4D97-AF65-F5344CB8AC3E}">
        <p14:creationId xmlns:p14="http://schemas.microsoft.com/office/powerpoint/2010/main" val="3303437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E89FBE52-74D3-4D4E-A020-D80B7C396EB1}" type="datetimeFigureOut">
              <a:rPr lang="en-ZA" smtClean="0"/>
              <a:t>2021-05-17</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083DCABC-815C-4F16-BA46-CC2FB2BAA77F}" type="slidenum">
              <a:rPr lang="en-ZA" smtClean="0"/>
              <a:t>‹#›</a:t>
            </a:fld>
            <a:endParaRPr lang="en-ZA" dirty="0"/>
          </a:p>
        </p:txBody>
      </p:sp>
    </p:spTree>
    <p:extLst>
      <p:ext uri="{BB962C8B-B14F-4D97-AF65-F5344CB8AC3E}">
        <p14:creationId xmlns:p14="http://schemas.microsoft.com/office/powerpoint/2010/main" val="4211496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E89FBE52-74D3-4D4E-A020-D80B7C396EB1}" type="datetimeFigureOut">
              <a:rPr lang="en-ZA" smtClean="0"/>
              <a:t>2021-05-17</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083DCABC-815C-4F16-BA46-CC2FB2BAA77F}" type="slidenum">
              <a:rPr lang="en-ZA" smtClean="0"/>
              <a:t>‹#›</a:t>
            </a:fld>
            <a:endParaRPr lang="en-ZA" dirty="0"/>
          </a:p>
        </p:txBody>
      </p:sp>
    </p:spTree>
    <p:extLst>
      <p:ext uri="{BB962C8B-B14F-4D97-AF65-F5344CB8AC3E}">
        <p14:creationId xmlns:p14="http://schemas.microsoft.com/office/powerpoint/2010/main" val="862832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9FBE52-74D3-4D4E-A020-D80B7C396EB1}" type="datetimeFigureOut">
              <a:rPr lang="en-ZA" smtClean="0"/>
              <a:t>2021-05-17</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083DCABC-815C-4F16-BA46-CC2FB2BAA77F}" type="slidenum">
              <a:rPr lang="en-ZA" smtClean="0"/>
              <a:t>‹#›</a:t>
            </a:fld>
            <a:endParaRPr lang="en-ZA" dirty="0"/>
          </a:p>
        </p:txBody>
      </p:sp>
    </p:spTree>
    <p:extLst>
      <p:ext uri="{BB962C8B-B14F-4D97-AF65-F5344CB8AC3E}">
        <p14:creationId xmlns:p14="http://schemas.microsoft.com/office/powerpoint/2010/main" val="3390584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E89FBE52-74D3-4D4E-A020-D80B7C396EB1}" type="datetimeFigureOut">
              <a:rPr lang="en-ZA" smtClean="0"/>
              <a:t>2021-05-17</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083DCABC-815C-4F16-BA46-CC2FB2BAA77F}" type="slidenum">
              <a:rPr lang="en-ZA" smtClean="0"/>
              <a:t>‹#›</a:t>
            </a:fld>
            <a:endParaRPr lang="en-ZA" dirty="0"/>
          </a:p>
        </p:txBody>
      </p:sp>
    </p:spTree>
    <p:extLst>
      <p:ext uri="{BB962C8B-B14F-4D97-AF65-F5344CB8AC3E}">
        <p14:creationId xmlns:p14="http://schemas.microsoft.com/office/powerpoint/2010/main" val="3499999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E89FBE52-74D3-4D4E-A020-D80B7C396EB1}" type="datetimeFigureOut">
              <a:rPr lang="en-ZA" smtClean="0"/>
              <a:t>2021-05-17</a:t>
            </a:fld>
            <a:endParaRPr lang="en-ZA" dirty="0"/>
          </a:p>
        </p:txBody>
      </p:sp>
      <p:sp>
        <p:nvSpPr>
          <p:cNvPr id="8" name="Footer Placeholder 7"/>
          <p:cNvSpPr>
            <a:spLocks noGrp="1"/>
          </p:cNvSpPr>
          <p:nvPr>
            <p:ph type="ftr" sz="quarter" idx="11"/>
          </p:nvPr>
        </p:nvSpPr>
        <p:spPr/>
        <p:txBody>
          <a:bodyPr/>
          <a:lstStyle/>
          <a:p>
            <a:endParaRPr lang="en-ZA" dirty="0"/>
          </a:p>
        </p:txBody>
      </p:sp>
      <p:sp>
        <p:nvSpPr>
          <p:cNvPr id="9" name="Slide Number Placeholder 8"/>
          <p:cNvSpPr>
            <a:spLocks noGrp="1"/>
          </p:cNvSpPr>
          <p:nvPr>
            <p:ph type="sldNum" sz="quarter" idx="12"/>
          </p:nvPr>
        </p:nvSpPr>
        <p:spPr/>
        <p:txBody>
          <a:bodyPr/>
          <a:lstStyle/>
          <a:p>
            <a:fld id="{083DCABC-815C-4F16-BA46-CC2FB2BAA77F}" type="slidenum">
              <a:rPr lang="en-ZA" smtClean="0"/>
              <a:t>‹#›</a:t>
            </a:fld>
            <a:endParaRPr lang="en-ZA" dirty="0"/>
          </a:p>
        </p:txBody>
      </p:sp>
    </p:spTree>
    <p:extLst>
      <p:ext uri="{BB962C8B-B14F-4D97-AF65-F5344CB8AC3E}">
        <p14:creationId xmlns:p14="http://schemas.microsoft.com/office/powerpoint/2010/main" val="1450992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E89FBE52-74D3-4D4E-A020-D80B7C396EB1}" type="datetimeFigureOut">
              <a:rPr lang="en-ZA" smtClean="0"/>
              <a:t>2021-05-17</a:t>
            </a:fld>
            <a:endParaRPr lang="en-ZA" dirty="0"/>
          </a:p>
        </p:txBody>
      </p:sp>
      <p:sp>
        <p:nvSpPr>
          <p:cNvPr id="4" name="Footer Placeholder 3"/>
          <p:cNvSpPr>
            <a:spLocks noGrp="1"/>
          </p:cNvSpPr>
          <p:nvPr>
            <p:ph type="ftr" sz="quarter" idx="11"/>
          </p:nvPr>
        </p:nvSpPr>
        <p:spPr/>
        <p:txBody>
          <a:bodyPr/>
          <a:lstStyle/>
          <a:p>
            <a:endParaRPr lang="en-ZA" dirty="0"/>
          </a:p>
        </p:txBody>
      </p:sp>
      <p:sp>
        <p:nvSpPr>
          <p:cNvPr id="5" name="Slide Number Placeholder 4"/>
          <p:cNvSpPr>
            <a:spLocks noGrp="1"/>
          </p:cNvSpPr>
          <p:nvPr>
            <p:ph type="sldNum" sz="quarter" idx="12"/>
          </p:nvPr>
        </p:nvSpPr>
        <p:spPr/>
        <p:txBody>
          <a:bodyPr/>
          <a:lstStyle/>
          <a:p>
            <a:fld id="{083DCABC-815C-4F16-BA46-CC2FB2BAA77F}" type="slidenum">
              <a:rPr lang="en-ZA" smtClean="0"/>
              <a:t>‹#›</a:t>
            </a:fld>
            <a:endParaRPr lang="en-ZA" dirty="0"/>
          </a:p>
        </p:txBody>
      </p:sp>
    </p:spTree>
    <p:extLst>
      <p:ext uri="{BB962C8B-B14F-4D97-AF65-F5344CB8AC3E}">
        <p14:creationId xmlns:p14="http://schemas.microsoft.com/office/powerpoint/2010/main" val="1475779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9FBE52-74D3-4D4E-A020-D80B7C396EB1}" type="datetimeFigureOut">
              <a:rPr lang="en-ZA" smtClean="0"/>
              <a:t>2021-05-17</a:t>
            </a:fld>
            <a:endParaRPr lang="en-ZA" dirty="0"/>
          </a:p>
        </p:txBody>
      </p:sp>
      <p:sp>
        <p:nvSpPr>
          <p:cNvPr id="3" name="Footer Placeholder 2"/>
          <p:cNvSpPr>
            <a:spLocks noGrp="1"/>
          </p:cNvSpPr>
          <p:nvPr>
            <p:ph type="ftr" sz="quarter" idx="11"/>
          </p:nvPr>
        </p:nvSpPr>
        <p:spPr/>
        <p:txBody>
          <a:bodyPr/>
          <a:lstStyle/>
          <a:p>
            <a:endParaRPr lang="en-ZA" dirty="0"/>
          </a:p>
        </p:txBody>
      </p:sp>
      <p:sp>
        <p:nvSpPr>
          <p:cNvPr id="4" name="Slide Number Placeholder 3"/>
          <p:cNvSpPr>
            <a:spLocks noGrp="1"/>
          </p:cNvSpPr>
          <p:nvPr>
            <p:ph type="sldNum" sz="quarter" idx="12"/>
          </p:nvPr>
        </p:nvSpPr>
        <p:spPr/>
        <p:txBody>
          <a:bodyPr/>
          <a:lstStyle/>
          <a:p>
            <a:fld id="{083DCABC-815C-4F16-BA46-CC2FB2BAA77F}" type="slidenum">
              <a:rPr lang="en-ZA" smtClean="0"/>
              <a:t>‹#›</a:t>
            </a:fld>
            <a:endParaRPr lang="en-ZA" dirty="0"/>
          </a:p>
        </p:txBody>
      </p:sp>
    </p:spTree>
    <p:extLst>
      <p:ext uri="{BB962C8B-B14F-4D97-AF65-F5344CB8AC3E}">
        <p14:creationId xmlns:p14="http://schemas.microsoft.com/office/powerpoint/2010/main" val="595860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89FBE52-74D3-4D4E-A020-D80B7C396EB1}" type="datetimeFigureOut">
              <a:rPr lang="en-ZA" smtClean="0"/>
              <a:t>2021-05-17</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083DCABC-815C-4F16-BA46-CC2FB2BAA77F}" type="slidenum">
              <a:rPr lang="en-ZA" smtClean="0"/>
              <a:t>‹#›</a:t>
            </a:fld>
            <a:endParaRPr lang="en-ZA" dirty="0"/>
          </a:p>
        </p:txBody>
      </p:sp>
    </p:spTree>
    <p:extLst>
      <p:ext uri="{BB962C8B-B14F-4D97-AF65-F5344CB8AC3E}">
        <p14:creationId xmlns:p14="http://schemas.microsoft.com/office/powerpoint/2010/main" val="3490701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89FBE52-74D3-4D4E-A020-D80B7C396EB1}" type="datetimeFigureOut">
              <a:rPr lang="en-ZA" smtClean="0"/>
              <a:t>2021-05-17</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083DCABC-815C-4F16-BA46-CC2FB2BAA77F}" type="slidenum">
              <a:rPr lang="en-ZA" smtClean="0"/>
              <a:t>‹#›</a:t>
            </a:fld>
            <a:endParaRPr lang="en-ZA" dirty="0"/>
          </a:p>
        </p:txBody>
      </p:sp>
    </p:spTree>
    <p:extLst>
      <p:ext uri="{BB962C8B-B14F-4D97-AF65-F5344CB8AC3E}">
        <p14:creationId xmlns:p14="http://schemas.microsoft.com/office/powerpoint/2010/main" val="3539409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9FBE52-74D3-4D4E-A020-D80B7C396EB1}" type="datetimeFigureOut">
              <a:rPr lang="en-ZA" smtClean="0"/>
              <a:t>2021-05-17</a:t>
            </a:fld>
            <a:endParaRPr lang="en-ZA"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3DCABC-815C-4F16-BA46-CC2FB2BAA77F}" type="slidenum">
              <a:rPr lang="en-ZA" smtClean="0"/>
              <a:t>‹#›</a:t>
            </a:fld>
            <a:endParaRPr lang="en-ZA" dirty="0"/>
          </a:p>
        </p:txBody>
      </p:sp>
    </p:spTree>
    <p:extLst>
      <p:ext uri="{BB962C8B-B14F-4D97-AF65-F5344CB8AC3E}">
        <p14:creationId xmlns:p14="http://schemas.microsoft.com/office/powerpoint/2010/main" val="56568371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7318" y="3187127"/>
            <a:ext cx="4422738" cy="3670873"/>
          </a:xfrm>
          <a:prstGeom prst="rect">
            <a:avLst/>
          </a:prstGeom>
        </p:spPr>
      </p:pic>
      <p:sp>
        <p:nvSpPr>
          <p:cNvPr id="11" name="TextBox 10"/>
          <p:cNvSpPr txBox="1"/>
          <p:nvPr/>
        </p:nvSpPr>
        <p:spPr>
          <a:xfrm>
            <a:off x="737823" y="2083598"/>
            <a:ext cx="10190396" cy="646331"/>
          </a:xfrm>
          <a:prstGeom prst="rect">
            <a:avLst/>
          </a:prstGeom>
          <a:noFill/>
        </p:spPr>
        <p:txBody>
          <a:bodyPr wrap="square" rtlCol="0">
            <a:spAutoFit/>
          </a:bodyPr>
          <a:lstStyle/>
          <a:p>
            <a:pPr algn="ctr"/>
            <a:r>
              <a:rPr lang="en-US" sz="3600" b="1" dirty="0">
                <a:solidFill>
                  <a:srgbClr val="FFC000"/>
                </a:solidFill>
              </a:rPr>
              <a:t>Doc-IT and POPI Compliance  </a:t>
            </a:r>
            <a:endParaRPr lang="en-ZA" sz="3600" dirty="0"/>
          </a:p>
        </p:txBody>
      </p:sp>
      <p:sp>
        <p:nvSpPr>
          <p:cNvPr id="5" name="Rectangle 4"/>
          <p:cNvSpPr/>
          <p:nvPr/>
        </p:nvSpPr>
        <p:spPr>
          <a:xfrm>
            <a:off x="964943" y="1304365"/>
            <a:ext cx="10787786" cy="134470"/>
          </a:xfrm>
          <a:prstGeom prst="rect">
            <a:avLst/>
          </a:prstGeom>
          <a:gradFill>
            <a:gsLst>
              <a:gs pos="3000">
                <a:schemeClr val="accent4">
                  <a:lumMod val="67000"/>
                </a:schemeClr>
              </a:gs>
              <a:gs pos="15000">
                <a:schemeClr val="accent4">
                  <a:lumMod val="97000"/>
                  <a:lumOff val="3000"/>
                </a:schemeClr>
              </a:gs>
              <a:gs pos="61000">
                <a:schemeClr val="accent4">
                  <a:lumMod val="60000"/>
                  <a:lumOff val="4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2" name="Picture 1"/>
          <p:cNvPicPr>
            <a:picLocks noChangeAspect="1"/>
          </p:cNvPicPr>
          <p:nvPr/>
        </p:nvPicPr>
        <p:blipFill>
          <a:blip r:embed="rId4"/>
          <a:stretch>
            <a:fillRect/>
          </a:stretch>
        </p:blipFill>
        <p:spPr>
          <a:xfrm>
            <a:off x="968486" y="170574"/>
            <a:ext cx="3119495" cy="1114383"/>
          </a:xfrm>
          <a:prstGeom prst="rect">
            <a:avLst/>
          </a:prstGeom>
        </p:spPr>
      </p:pic>
    </p:spTree>
    <p:extLst>
      <p:ext uri="{BB962C8B-B14F-4D97-AF65-F5344CB8AC3E}">
        <p14:creationId xmlns:p14="http://schemas.microsoft.com/office/powerpoint/2010/main" val="563480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POPI Compliance Checklist # 6</a:t>
            </a:r>
          </a:p>
        </p:txBody>
      </p:sp>
      <p:sp>
        <p:nvSpPr>
          <p:cNvPr id="3" name="Content Placeholder 2"/>
          <p:cNvSpPr>
            <a:spLocks noGrp="1"/>
          </p:cNvSpPr>
          <p:nvPr>
            <p:ph idx="1"/>
          </p:nvPr>
        </p:nvSpPr>
        <p:spPr>
          <a:xfrm>
            <a:off x="553773" y="1715634"/>
            <a:ext cx="10803340" cy="4351338"/>
          </a:xfrm>
        </p:spPr>
        <p:txBody>
          <a:bodyPr>
            <a:normAutofit fontScale="92500" lnSpcReduction="10000"/>
          </a:bodyPr>
          <a:lstStyle/>
          <a:p>
            <a:pPr marL="0" marR="0" lvl="0" indent="0" algn="ctr"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ZA" sz="2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ZA" sz="2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ZA" sz="2600" b="1" i="0" u="none" strike="noStrike" kern="1200" cap="none" spc="0" normalizeH="0" baseline="0" noProof="0" dirty="0">
                <a:ln>
                  <a:noFill/>
                </a:ln>
                <a:solidFill>
                  <a:schemeClr val="accent4"/>
                </a:solidFill>
                <a:effectLst/>
                <a:uLnTx/>
                <a:uFillTx/>
                <a:latin typeface="Calibri" panose="020F0502020204030204"/>
                <a:ea typeface="+mn-ea"/>
                <a:cs typeface="+mn-cs"/>
              </a:rPr>
              <a:t>Y</a:t>
            </a:r>
            <a:r>
              <a:rPr kumimoji="0" lang="en-ZA" sz="2600" b="1" i="0" u="none" strike="noStrike" kern="1200" cap="none" spc="0" normalizeH="0" baseline="0" noProof="0" dirty="0">
                <a:ln>
                  <a:noFill/>
                </a:ln>
                <a:solidFill>
                  <a:schemeClr val="accent4"/>
                </a:solidFill>
                <a:effectLst/>
                <a:uLnTx/>
                <a:uFillTx/>
                <a:latin typeface="Calibri" panose="020F0502020204030204"/>
                <a:ea typeface="Calibri" panose="020F0502020204030204" pitchFamily="34" charset="0"/>
                <a:cs typeface="Times New Roman" panose="02020603050405020304" pitchFamily="18" charset="0"/>
              </a:rPr>
              <a:t>our company only stores/processes PI for as long as it is necessary to achieve the purpose for which it is collected. Once that is achieved you must 	destroy/permanently delete that PI</a:t>
            </a:r>
            <a:endParaRPr kumimoji="0" lang="en-ZA" sz="2600" b="0" i="0" u="none" strike="noStrike" kern="1200" cap="none" spc="0" normalizeH="0" baseline="0" noProof="0" dirty="0">
              <a:ln>
                <a:noFill/>
              </a:ln>
              <a:solidFill>
                <a:schemeClr val="accent4"/>
              </a:solidFill>
              <a:effectLst/>
              <a:uLnTx/>
              <a:uFillTx/>
              <a:latin typeface="Calibri" panose="020F0502020204030204"/>
              <a:ea typeface="Calibri" panose="020F0502020204030204" pitchFamily="34" charset="0"/>
              <a:cs typeface="Times New Roman" panose="02020603050405020304" pitchFamily="18" charset="0"/>
            </a:endParaRPr>
          </a:p>
          <a:p>
            <a:pPr lvl="1">
              <a:lnSpc>
                <a:spcPct val="107000"/>
              </a:lnSpc>
              <a:spcAft>
                <a:spcPts val="800"/>
              </a:spcAft>
            </a:pPr>
            <a:r>
              <a:rPr lang="en-ZA" sz="2800" dirty="0">
                <a:effectLst/>
                <a:latin typeface="Calibri" panose="020F0502020204030204" pitchFamily="34" charset="0"/>
                <a:ea typeface="Calibri" panose="020F0502020204030204" pitchFamily="34" charset="0"/>
                <a:cs typeface="Times New Roman" panose="02020603050405020304" pitchFamily="18" charset="0"/>
              </a:rPr>
              <a:t>Unless a decision has been made based on the PI – then your company has to keep the PI for a reasonable period of time to enable the individual to access the PI on which the decision was based (e.g. bank loan, insurance pay-out)</a:t>
            </a:r>
          </a:p>
          <a:p>
            <a:pPr marL="0" indent="0" algn="ctr">
              <a:buNone/>
            </a:pPr>
            <a:r>
              <a:rPr lang="en-ZA" b="1" dirty="0">
                <a:solidFill>
                  <a:srgbClr val="FF0000"/>
                </a:solidFill>
              </a:rPr>
              <a:t>Doc-IT will enable </a:t>
            </a:r>
            <a:r>
              <a:rPr lang="en-ZA" b="1">
                <a:solidFill>
                  <a:srgbClr val="FF0000"/>
                </a:solidFill>
              </a:rPr>
              <a:t>Compliance via</a:t>
            </a:r>
            <a:endParaRPr lang="en-ZA" b="1" dirty="0">
              <a:solidFill>
                <a:srgbClr val="FF0000"/>
              </a:solidFill>
            </a:endParaRPr>
          </a:p>
          <a:p>
            <a:pPr marL="0" indent="0" algn="ctr">
              <a:buNone/>
            </a:pPr>
            <a:r>
              <a:rPr lang="en-ZA" b="1" dirty="0">
                <a:solidFill>
                  <a:srgbClr val="FF0000"/>
                </a:solidFill>
              </a:rPr>
              <a:t>Setting Retention periods </a:t>
            </a:r>
          </a:p>
          <a:p>
            <a:pPr marL="0" indent="0" algn="ctr">
              <a:buNone/>
            </a:pPr>
            <a:r>
              <a:rPr lang="en-ZA" b="1" dirty="0">
                <a:solidFill>
                  <a:srgbClr val="FF0000"/>
                </a:solidFill>
              </a:rPr>
              <a:t>Permanent Delete Function</a:t>
            </a:r>
          </a:p>
          <a:p>
            <a:pPr marL="0" indent="0" algn="ctr">
              <a:buNone/>
            </a:pPr>
            <a:endParaRPr lang="en-ZA" b="1" dirty="0">
              <a:solidFill>
                <a:srgbClr val="FF0000"/>
              </a:solidFill>
            </a:endParaRPr>
          </a:p>
          <a:p>
            <a:endParaRPr lang="en-ZA" dirty="0"/>
          </a:p>
          <a:p>
            <a:endParaRPr lang="en-ZA" dirty="0"/>
          </a:p>
        </p:txBody>
      </p:sp>
      <p:sp>
        <p:nvSpPr>
          <p:cNvPr id="8" name="Rectangle 7"/>
          <p:cNvSpPr/>
          <p:nvPr/>
        </p:nvSpPr>
        <p:spPr>
          <a:xfrm>
            <a:off x="964943" y="1304365"/>
            <a:ext cx="10787786" cy="134470"/>
          </a:xfrm>
          <a:prstGeom prst="rect">
            <a:avLst/>
          </a:prstGeom>
          <a:gradFill>
            <a:gsLst>
              <a:gs pos="3000">
                <a:schemeClr val="accent4">
                  <a:lumMod val="67000"/>
                </a:schemeClr>
              </a:gs>
              <a:gs pos="15000">
                <a:schemeClr val="accent4">
                  <a:lumMod val="97000"/>
                  <a:lumOff val="3000"/>
                </a:schemeClr>
              </a:gs>
              <a:gs pos="61000">
                <a:schemeClr val="accent4">
                  <a:lumMod val="60000"/>
                  <a:lumOff val="4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a:blip r:embed="rId2"/>
          <a:stretch>
            <a:fillRect/>
          </a:stretch>
        </p:blipFill>
        <p:spPr>
          <a:xfrm>
            <a:off x="16476" y="6066972"/>
            <a:ext cx="2191265" cy="782789"/>
          </a:xfrm>
          <a:prstGeom prst="rect">
            <a:avLst/>
          </a:prstGeom>
        </p:spPr>
      </p:pic>
    </p:spTree>
    <p:extLst>
      <p:ext uri="{BB962C8B-B14F-4D97-AF65-F5344CB8AC3E}">
        <p14:creationId xmlns:p14="http://schemas.microsoft.com/office/powerpoint/2010/main" val="733649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Q and A</a:t>
            </a:r>
          </a:p>
        </p:txBody>
      </p:sp>
      <p:pic>
        <p:nvPicPr>
          <p:cNvPr id="5" name="Content Placeholder 4"/>
          <p:cNvPicPr>
            <a:picLocks noGrp="1" noChangeAspect="1"/>
          </p:cNvPicPr>
          <p:nvPr>
            <p:ph idx="1"/>
          </p:nvPr>
        </p:nvPicPr>
        <p:blipFill>
          <a:blip r:embed="rId2"/>
          <a:stretch>
            <a:fillRect/>
          </a:stretch>
        </p:blipFill>
        <p:spPr>
          <a:xfrm>
            <a:off x="2596356" y="2510631"/>
            <a:ext cx="7286625" cy="2981325"/>
          </a:xfrm>
          <a:prstGeom prst="rect">
            <a:avLst/>
          </a:prstGeom>
        </p:spPr>
      </p:pic>
      <p:sp>
        <p:nvSpPr>
          <p:cNvPr id="8" name="Rectangle 7"/>
          <p:cNvSpPr/>
          <p:nvPr/>
        </p:nvSpPr>
        <p:spPr>
          <a:xfrm>
            <a:off x="964943" y="1304365"/>
            <a:ext cx="10787786" cy="134470"/>
          </a:xfrm>
          <a:prstGeom prst="rect">
            <a:avLst/>
          </a:prstGeom>
          <a:gradFill>
            <a:gsLst>
              <a:gs pos="3000">
                <a:schemeClr val="accent4">
                  <a:lumMod val="67000"/>
                </a:schemeClr>
              </a:gs>
              <a:gs pos="15000">
                <a:schemeClr val="accent4">
                  <a:lumMod val="97000"/>
                  <a:lumOff val="3000"/>
                </a:schemeClr>
              </a:gs>
              <a:gs pos="61000">
                <a:schemeClr val="accent4">
                  <a:lumMod val="60000"/>
                  <a:lumOff val="4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prstClr val="white"/>
              </a:solidFill>
            </a:endParaRPr>
          </a:p>
        </p:txBody>
      </p:sp>
      <p:pic>
        <p:nvPicPr>
          <p:cNvPr id="4" name="Picture 3"/>
          <p:cNvPicPr>
            <a:picLocks noChangeAspect="1"/>
          </p:cNvPicPr>
          <p:nvPr/>
        </p:nvPicPr>
        <p:blipFill>
          <a:blip r:embed="rId3"/>
          <a:stretch>
            <a:fillRect/>
          </a:stretch>
        </p:blipFill>
        <p:spPr>
          <a:xfrm>
            <a:off x="16476" y="6066972"/>
            <a:ext cx="2191265" cy="782789"/>
          </a:xfrm>
          <a:prstGeom prst="rect">
            <a:avLst/>
          </a:prstGeom>
        </p:spPr>
      </p:pic>
    </p:spTree>
    <p:extLst>
      <p:ext uri="{BB962C8B-B14F-4D97-AF65-F5344CB8AC3E}">
        <p14:creationId xmlns:p14="http://schemas.microsoft.com/office/powerpoint/2010/main" val="238690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The 6 Steps of Compliance</a:t>
            </a:r>
          </a:p>
        </p:txBody>
      </p:sp>
      <p:sp>
        <p:nvSpPr>
          <p:cNvPr id="3" name="Content Placeholder 2"/>
          <p:cNvSpPr>
            <a:spLocks noGrp="1"/>
          </p:cNvSpPr>
          <p:nvPr>
            <p:ph idx="1"/>
          </p:nvPr>
        </p:nvSpPr>
        <p:spPr>
          <a:xfrm>
            <a:off x="553773" y="1715634"/>
            <a:ext cx="10803340" cy="4351338"/>
          </a:xfrm>
        </p:spPr>
        <p:txBody>
          <a:bodyPr>
            <a:normAutofit fontScale="25000" lnSpcReduction="20000"/>
          </a:bodyPr>
          <a:lstStyle/>
          <a:p>
            <a:pPr marL="457200" lvl="1" indent="0" algn="ctr">
              <a:buNone/>
            </a:pPr>
            <a:endParaRPr lang="en-ZA" b="1" dirty="0"/>
          </a:p>
          <a:p>
            <a:pPr marL="457200" lvl="1" indent="0" algn="ctr">
              <a:buNone/>
            </a:pPr>
            <a:r>
              <a:rPr lang="en-ZA" sz="9600" b="1" dirty="0">
                <a:effectLst/>
                <a:ea typeface="Calibri" panose="020F0502020204030204" pitchFamily="34" charset="0"/>
                <a:cs typeface="Times New Roman" panose="02020603050405020304" pitchFamily="18" charset="0"/>
              </a:rPr>
              <a:t>Your company appoints a person or group of individuals to the position of ‘Responsible Party’. The RP’s role is to ensure your company is compliant with POPI. The RP is crucial as the duty of ensuring your company is compliant ultimately falls on the RP – the buck stops with them.</a:t>
            </a:r>
            <a:endParaRPr lang="en-ZA" sz="9600" dirty="0">
              <a:effectLst/>
              <a:ea typeface="Calibri" panose="020F0502020204030204" pitchFamily="34" charset="0"/>
              <a:cs typeface="Times New Roman" panose="02020603050405020304" pitchFamily="18" charset="0"/>
            </a:endParaRPr>
          </a:p>
          <a:p>
            <a:pPr marL="457200" lvl="1" indent="0" algn="ctr">
              <a:buNone/>
            </a:pPr>
            <a:endParaRPr lang="en-ZA" sz="9600" b="1" dirty="0"/>
          </a:p>
          <a:p>
            <a:pPr marL="0" lvl="0" indent="0" algn="ctr">
              <a:lnSpc>
                <a:spcPct val="107000"/>
              </a:lnSpc>
              <a:spcAft>
                <a:spcPts val="800"/>
              </a:spcAft>
              <a:buNone/>
            </a:pPr>
            <a:r>
              <a:rPr lang="en-ZA" sz="9600" b="1" dirty="0">
                <a:effectLst/>
                <a:ea typeface="Calibri" panose="020F0502020204030204" pitchFamily="34" charset="0"/>
                <a:cs typeface="Times New Roman" panose="02020603050405020304" pitchFamily="18" charset="0"/>
              </a:rPr>
              <a:t>The RP must, in turn, appoint an ‘Information Officer’</a:t>
            </a:r>
            <a:r>
              <a:rPr lang="en-ZA" sz="9600" dirty="0">
                <a:effectLst/>
                <a:ea typeface="Calibri" panose="020F0502020204030204" pitchFamily="34" charset="0"/>
                <a:cs typeface="Times New Roman" panose="02020603050405020304" pitchFamily="18" charset="0"/>
              </a:rPr>
              <a:t> </a:t>
            </a:r>
            <a:r>
              <a:rPr lang="en-ZA" sz="9600" b="1" dirty="0">
                <a:effectLst/>
                <a:ea typeface="Calibri" panose="020F0502020204030204" pitchFamily="34" charset="0"/>
                <a:cs typeface="Times New Roman" panose="02020603050405020304" pitchFamily="18" charset="0"/>
              </a:rPr>
              <a:t>(or group of officers) to assist in ensuring compliance with POPI and register them with the Information Regulator.</a:t>
            </a:r>
            <a:endParaRPr lang="en-ZA" sz="9600" dirty="0">
              <a:effectLst/>
              <a:ea typeface="Calibri" panose="020F0502020204030204" pitchFamily="34" charset="0"/>
              <a:cs typeface="Times New Roman" panose="02020603050405020304" pitchFamily="18" charset="0"/>
            </a:endParaRPr>
          </a:p>
          <a:p>
            <a:pPr marL="457200" lvl="1" indent="0" algn="ctr">
              <a:buNone/>
            </a:pPr>
            <a:endParaRPr lang="en-ZA" sz="9600" b="1" dirty="0"/>
          </a:p>
          <a:p>
            <a:pPr marL="457200" lvl="1" indent="0" algn="ctr">
              <a:buNone/>
            </a:pPr>
            <a:r>
              <a:rPr lang="en-ZA" sz="9600" b="1" dirty="0"/>
              <a:t>All Personal Information (PI) stored and processed by a company is protected and safe.</a:t>
            </a:r>
          </a:p>
          <a:p>
            <a:pPr marL="457200" lvl="1" indent="0" algn="ctr">
              <a:buNone/>
            </a:pPr>
            <a:endParaRPr lang="en-ZA" sz="9600" b="1" dirty="0"/>
          </a:p>
          <a:p>
            <a:pPr marL="457200" lvl="1" indent="0" algn="ctr">
              <a:buNone/>
            </a:pPr>
            <a:r>
              <a:rPr lang="en-ZA" sz="9600" b="1" dirty="0">
                <a:effectLst/>
                <a:ea typeface="Calibri" panose="020F0502020204030204" pitchFamily="34" charset="0"/>
                <a:cs typeface="Times New Roman" panose="02020603050405020304" pitchFamily="18" charset="0"/>
              </a:rPr>
              <a:t>All PI stored/processed by your company is absolutely necessary in order to fulfil specific and legitimate purposes explicitly identified by you</a:t>
            </a:r>
            <a:r>
              <a:rPr lang="en-ZA" sz="9600" dirty="0">
                <a:effectLst/>
                <a:ea typeface="Calibri" panose="020F0502020204030204" pitchFamily="34" charset="0"/>
                <a:cs typeface="Times New Roman" panose="02020603050405020304" pitchFamily="18" charset="0"/>
              </a:rPr>
              <a:t>.</a:t>
            </a:r>
          </a:p>
          <a:p>
            <a:pPr marL="457200" lvl="1" indent="0" algn="ctr">
              <a:buNone/>
            </a:pPr>
            <a:endParaRPr lang="en-ZA" dirty="0">
              <a:effectLst/>
              <a:ea typeface="Calibri" panose="020F0502020204030204" pitchFamily="34" charset="0"/>
              <a:cs typeface="Times New Roman" panose="02020603050405020304" pitchFamily="18" charset="0"/>
            </a:endParaRPr>
          </a:p>
          <a:p>
            <a:pPr marL="0" lvl="0" indent="0" algn="ctr">
              <a:lnSpc>
                <a:spcPct val="107000"/>
              </a:lnSpc>
              <a:spcAft>
                <a:spcPts val="800"/>
              </a:spcAft>
              <a:buNone/>
            </a:pPr>
            <a:r>
              <a:rPr lang="en-ZA" sz="2400" b="1" dirty="0">
                <a:ea typeface="Calibri" panose="020F0502020204030204" pitchFamily="34" charset="0"/>
                <a:cs typeface="Times New Roman" panose="02020603050405020304" pitchFamily="18" charset="0"/>
              </a:rPr>
              <a:t>      </a:t>
            </a:r>
            <a:endParaRPr lang="en-ZA" dirty="0"/>
          </a:p>
          <a:p>
            <a:endParaRPr lang="en-ZA" dirty="0"/>
          </a:p>
        </p:txBody>
      </p:sp>
      <p:sp>
        <p:nvSpPr>
          <p:cNvPr id="8" name="Rectangle 7"/>
          <p:cNvSpPr/>
          <p:nvPr/>
        </p:nvSpPr>
        <p:spPr>
          <a:xfrm>
            <a:off x="964943" y="1304365"/>
            <a:ext cx="10787786" cy="134470"/>
          </a:xfrm>
          <a:prstGeom prst="rect">
            <a:avLst/>
          </a:prstGeom>
          <a:gradFill>
            <a:gsLst>
              <a:gs pos="3000">
                <a:schemeClr val="accent4">
                  <a:lumMod val="67000"/>
                </a:schemeClr>
              </a:gs>
              <a:gs pos="15000">
                <a:schemeClr val="accent4">
                  <a:lumMod val="97000"/>
                  <a:lumOff val="3000"/>
                </a:schemeClr>
              </a:gs>
              <a:gs pos="61000">
                <a:schemeClr val="accent4">
                  <a:lumMod val="60000"/>
                  <a:lumOff val="4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prstClr val="white"/>
              </a:solidFill>
            </a:endParaRPr>
          </a:p>
        </p:txBody>
      </p:sp>
      <p:pic>
        <p:nvPicPr>
          <p:cNvPr id="4" name="Picture 3"/>
          <p:cNvPicPr>
            <a:picLocks noChangeAspect="1"/>
          </p:cNvPicPr>
          <p:nvPr/>
        </p:nvPicPr>
        <p:blipFill>
          <a:blip r:embed="rId2"/>
          <a:stretch>
            <a:fillRect/>
          </a:stretch>
        </p:blipFill>
        <p:spPr>
          <a:xfrm>
            <a:off x="16476" y="6066972"/>
            <a:ext cx="2191265" cy="782789"/>
          </a:xfrm>
          <a:prstGeom prst="rect">
            <a:avLst/>
          </a:prstGeom>
        </p:spPr>
      </p:pic>
    </p:spTree>
    <p:extLst>
      <p:ext uri="{BB962C8B-B14F-4D97-AF65-F5344CB8AC3E}">
        <p14:creationId xmlns:p14="http://schemas.microsoft.com/office/powerpoint/2010/main" val="2058282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The 6 Steps of Compliance</a:t>
            </a:r>
          </a:p>
        </p:txBody>
      </p:sp>
      <p:sp>
        <p:nvSpPr>
          <p:cNvPr id="3" name="Content Placeholder 2"/>
          <p:cNvSpPr>
            <a:spLocks noGrp="1"/>
          </p:cNvSpPr>
          <p:nvPr>
            <p:ph idx="1"/>
          </p:nvPr>
        </p:nvSpPr>
        <p:spPr>
          <a:xfrm>
            <a:off x="838200" y="1825624"/>
            <a:ext cx="10803340" cy="4561923"/>
          </a:xfrm>
        </p:spPr>
        <p:txBody>
          <a:bodyPr>
            <a:normAutofit/>
          </a:bodyPr>
          <a:lstStyle/>
          <a:p>
            <a:pPr marL="457200" marR="0" lvl="1"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ZA" sz="15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ZA" sz="24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Your company has obtained the consent of every individual whose PI you store/process. Such consent has been freely given and based on clear, unambiguous information provided by you</a:t>
            </a:r>
            <a:r>
              <a:rPr kumimoji="0" lang="en-ZA" sz="2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a:t>
            </a:r>
          </a:p>
          <a:p>
            <a:pPr marL="0" marR="0" lvl="0" indent="0" algn="ctr"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ZA" sz="24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Your company has a process that can permanently delete PI or change and periodically update PI</a:t>
            </a:r>
            <a:r>
              <a:rPr kumimoji="0" lang="en-ZA" sz="2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a:t>
            </a:r>
          </a:p>
          <a:p>
            <a:pPr marL="0" marR="0" lvl="0" indent="0" algn="ctr" defTabSz="914400" rtl="0" eaLnBrk="1" fontAlgn="auto" latinLnBrk="0" hangingPunct="1">
              <a:lnSpc>
                <a:spcPct val="107000"/>
              </a:lnSpc>
              <a:spcBef>
                <a:spcPts val="1000"/>
              </a:spcBef>
              <a:spcAft>
                <a:spcPts val="800"/>
              </a:spcAft>
              <a:buClrTx/>
              <a:buSzTx/>
              <a:buNone/>
              <a:tabLst/>
              <a:defRPr/>
            </a:pPr>
            <a:r>
              <a:rPr lang="en-ZA" sz="2400" b="1" dirty="0"/>
              <a:t>Y</a:t>
            </a:r>
            <a:r>
              <a:rPr kumimoji="0" lang="en-ZA" sz="24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our company only stores/processes PI for as long as it is necessary to achieve the purpose for which it is collected. Once that is achieved you must 	destroy/permanently delete that PI</a:t>
            </a:r>
            <a:endParaRPr kumimoji="0" lang="en-ZA" sz="24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endParaRPr lang="en-ZA" dirty="0"/>
          </a:p>
        </p:txBody>
      </p:sp>
      <p:sp>
        <p:nvSpPr>
          <p:cNvPr id="8" name="Rectangle 7"/>
          <p:cNvSpPr/>
          <p:nvPr/>
        </p:nvSpPr>
        <p:spPr>
          <a:xfrm>
            <a:off x="964943" y="1304365"/>
            <a:ext cx="10787786" cy="134470"/>
          </a:xfrm>
          <a:prstGeom prst="rect">
            <a:avLst/>
          </a:prstGeom>
          <a:gradFill>
            <a:gsLst>
              <a:gs pos="3000">
                <a:schemeClr val="accent4">
                  <a:lumMod val="67000"/>
                </a:schemeClr>
              </a:gs>
              <a:gs pos="15000">
                <a:schemeClr val="accent4">
                  <a:lumMod val="97000"/>
                  <a:lumOff val="3000"/>
                </a:schemeClr>
              </a:gs>
              <a:gs pos="61000">
                <a:schemeClr val="accent4">
                  <a:lumMod val="60000"/>
                  <a:lumOff val="4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a:blip r:embed="rId2"/>
          <a:stretch>
            <a:fillRect/>
          </a:stretch>
        </p:blipFill>
        <p:spPr>
          <a:xfrm>
            <a:off x="16476" y="6066972"/>
            <a:ext cx="2191265" cy="782789"/>
          </a:xfrm>
          <a:prstGeom prst="rect">
            <a:avLst/>
          </a:prstGeom>
        </p:spPr>
      </p:pic>
    </p:spTree>
    <p:extLst>
      <p:ext uri="{BB962C8B-B14F-4D97-AF65-F5344CB8AC3E}">
        <p14:creationId xmlns:p14="http://schemas.microsoft.com/office/powerpoint/2010/main" val="3924717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POPI Compliance Checklist # 1</a:t>
            </a:r>
          </a:p>
        </p:txBody>
      </p:sp>
      <p:sp>
        <p:nvSpPr>
          <p:cNvPr id="3" name="Content Placeholder 2"/>
          <p:cNvSpPr>
            <a:spLocks noGrp="1"/>
          </p:cNvSpPr>
          <p:nvPr>
            <p:ph idx="1"/>
          </p:nvPr>
        </p:nvSpPr>
        <p:spPr>
          <a:xfrm>
            <a:off x="553773" y="1715634"/>
            <a:ext cx="10803340" cy="4351338"/>
          </a:xfrm>
        </p:spPr>
        <p:txBody>
          <a:bodyPr>
            <a:normAutofit fontScale="70000" lnSpcReduction="20000"/>
          </a:bodyPr>
          <a:lstStyle/>
          <a:p>
            <a:pPr marL="0" marR="0" lvl="0" indent="0" algn="ctr"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ZA" sz="2800" b="1" i="0" u="none" strike="noStrike" kern="1200" cap="none" spc="0" normalizeH="0" baseline="0" noProof="0" dirty="0">
                <a:ln>
                  <a:noFill/>
                </a:ln>
                <a:solidFill>
                  <a:schemeClr val="accent4"/>
                </a:solidFill>
                <a:effectLst/>
                <a:uLnTx/>
                <a:uFillTx/>
                <a:latin typeface="Calibri" panose="020F0502020204030204"/>
                <a:ea typeface="Calibri" panose="020F0502020204030204" pitchFamily="34" charset="0"/>
                <a:cs typeface="Times New Roman" panose="02020603050405020304" pitchFamily="18" charset="0"/>
              </a:rPr>
              <a:t> </a:t>
            </a:r>
            <a:r>
              <a:rPr kumimoji="0" lang="en-ZA" sz="2400" b="1" i="0" u="none" strike="noStrike" kern="1200" cap="none" spc="0" normalizeH="0" baseline="0" noProof="0" dirty="0">
                <a:ln>
                  <a:noFill/>
                </a:ln>
                <a:solidFill>
                  <a:schemeClr val="accent4"/>
                </a:solidFill>
                <a:effectLst/>
                <a:uLnTx/>
                <a:uFillTx/>
                <a:latin typeface="Calibri" panose="020F0502020204030204"/>
                <a:ea typeface="Calibri" panose="020F0502020204030204" pitchFamily="34" charset="0"/>
                <a:cs typeface="Times New Roman" panose="02020603050405020304" pitchFamily="18" charset="0"/>
              </a:rPr>
              <a:t> </a:t>
            </a:r>
            <a:r>
              <a:rPr kumimoji="0" lang="en-ZA" sz="2600" b="1" i="0" u="none" strike="noStrike" kern="1200" cap="none" spc="0" normalizeH="0" baseline="0" noProof="0" dirty="0">
                <a:ln>
                  <a:noFill/>
                </a:ln>
                <a:solidFill>
                  <a:schemeClr val="accent4"/>
                </a:solidFill>
                <a:effectLst/>
                <a:uLnTx/>
                <a:uFillTx/>
                <a:latin typeface="Calibri" panose="020F0502020204030204"/>
                <a:ea typeface="Calibri" panose="020F0502020204030204" pitchFamily="34" charset="0"/>
                <a:cs typeface="Times New Roman" panose="02020603050405020304" pitchFamily="18" charset="0"/>
              </a:rPr>
              <a:t>Your company appoints a person or group of individuals to the position of ‘Responsible Party’. The RP’s role is to ensure your company is compliant with POPI. The RP is crucial as the duty of ensuring your company is 	compliant ultimately falls on the RP – the buck stops with them.</a:t>
            </a:r>
            <a:endParaRPr kumimoji="0" lang="en-ZA" sz="2600" b="0" i="0" u="none" strike="noStrike" kern="1200" cap="none" spc="0" normalizeH="0" baseline="0" noProof="0" dirty="0">
              <a:ln>
                <a:noFill/>
              </a:ln>
              <a:solidFill>
                <a:schemeClr val="accent4"/>
              </a:solidFill>
              <a:effectLst/>
              <a:uLnTx/>
              <a:uFillTx/>
              <a:latin typeface="Calibri" panose="020F0502020204030204"/>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2800" dirty="0">
                <a:effectLst/>
                <a:latin typeface="Calibri" panose="020F0502020204030204" pitchFamily="34" charset="0"/>
                <a:ea typeface="Calibri" panose="020F0502020204030204" pitchFamily="34" charset="0"/>
                <a:cs typeface="Times New Roman" panose="02020603050405020304" pitchFamily="18" charset="0"/>
              </a:rPr>
              <a:t>Determining the personal information to be gathered</a:t>
            </a:r>
          </a:p>
          <a:p>
            <a:pPr marL="342900" lvl="0" indent="-342900">
              <a:lnSpc>
                <a:spcPct val="107000"/>
              </a:lnSpc>
              <a:buFont typeface="Symbol" panose="05050102010706020507" pitchFamily="18" charset="2"/>
              <a:buChar char=""/>
            </a:pPr>
            <a:r>
              <a:rPr lang="en-ZA" sz="2800" dirty="0">
                <a:effectLst/>
                <a:latin typeface="Calibri" panose="020F0502020204030204" pitchFamily="34" charset="0"/>
                <a:ea typeface="Calibri" panose="020F0502020204030204" pitchFamily="34" charset="0"/>
                <a:cs typeface="Times New Roman" panose="02020603050405020304" pitchFamily="18" charset="0"/>
              </a:rPr>
              <a:t>The purpose for which it is to be used</a:t>
            </a:r>
          </a:p>
          <a:p>
            <a:pPr marL="342900" lvl="0" indent="-342900">
              <a:lnSpc>
                <a:spcPct val="107000"/>
              </a:lnSpc>
              <a:buFont typeface="Symbol" panose="05050102010706020507" pitchFamily="18" charset="2"/>
              <a:buChar char=""/>
            </a:pPr>
            <a:r>
              <a:rPr lang="en-ZA" sz="2800" dirty="0">
                <a:effectLst/>
                <a:latin typeface="Calibri" panose="020F0502020204030204" pitchFamily="34" charset="0"/>
                <a:ea typeface="Calibri" panose="020F0502020204030204" pitchFamily="34" charset="0"/>
                <a:cs typeface="Times New Roman" panose="02020603050405020304" pitchFamily="18" charset="0"/>
              </a:rPr>
              <a:t>How it will be processed</a:t>
            </a:r>
          </a:p>
          <a:p>
            <a:pPr marL="342900" lvl="0" indent="-342900">
              <a:lnSpc>
                <a:spcPct val="107000"/>
              </a:lnSpc>
              <a:buFont typeface="Symbol" panose="05050102010706020507" pitchFamily="18" charset="2"/>
              <a:buChar char=""/>
            </a:pPr>
            <a:r>
              <a:rPr lang="en-ZA" sz="2800" dirty="0">
                <a:effectLst/>
                <a:latin typeface="Calibri" panose="020F0502020204030204" pitchFamily="34" charset="0"/>
                <a:ea typeface="Calibri" panose="020F0502020204030204" pitchFamily="34" charset="0"/>
                <a:cs typeface="Times New Roman" panose="02020603050405020304" pitchFamily="18" charset="0"/>
              </a:rPr>
              <a:t>All other processes that need to be implemented to ensure compliance with all the above.</a:t>
            </a:r>
          </a:p>
          <a:p>
            <a:pPr marL="342900" lvl="0" indent="-342900">
              <a:lnSpc>
                <a:spcPct val="107000"/>
              </a:lnSpc>
              <a:buFont typeface="Symbol" panose="05050102010706020507" pitchFamily="18" charset="2"/>
              <a:buChar char=""/>
            </a:pPr>
            <a:r>
              <a:rPr lang="en-ZA" sz="2800" dirty="0">
                <a:effectLst/>
                <a:latin typeface="Calibri" panose="020F0502020204030204" pitchFamily="34" charset="0"/>
                <a:ea typeface="Calibri" panose="020F0502020204030204" pitchFamily="34" charset="0"/>
                <a:cs typeface="Times New Roman" panose="02020603050405020304" pitchFamily="18" charset="0"/>
              </a:rPr>
              <a:t>Is the sole individual in your company vested with the authority to deal with any POPI related issues. Any delegation of authority to any other person must be formally given by the RP in a written contract between the parties. </a:t>
            </a:r>
          </a:p>
          <a:p>
            <a:pPr marL="342900" lvl="0" indent="-342900">
              <a:lnSpc>
                <a:spcPct val="107000"/>
              </a:lnSpc>
              <a:buFont typeface="Symbol" panose="05050102010706020507" pitchFamily="18" charset="2"/>
              <a:buChar char=""/>
            </a:pPr>
            <a:r>
              <a:rPr lang="en-ZA" sz="2800" dirty="0">
                <a:effectLst/>
                <a:latin typeface="Calibri" panose="020F0502020204030204" pitchFamily="34" charset="0"/>
                <a:ea typeface="Calibri" panose="020F0502020204030204" pitchFamily="34" charset="0"/>
                <a:cs typeface="Times New Roman" panose="02020603050405020304" pitchFamily="18" charset="0"/>
              </a:rPr>
              <a:t>Inform the Regulator and individual(s) affected by any compromises to their personal information or serious failures in upholding compliance</a:t>
            </a:r>
          </a:p>
          <a:p>
            <a:endParaRPr lang="en-ZA" dirty="0"/>
          </a:p>
          <a:p>
            <a:endParaRPr lang="en-ZA" dirty="0"/>
          </a:p>
        </p:txBody>
      </p:sp>
      <p:sp>
        <p:nvSpPr>
          <p:cNvPr id="8" name="Rectangle 7"/>
          <p:cNvSpPr/>
          <p:nvPr/>
        </p:nvSpPr>
        <p:spPr>
          <a:xfrm>
            <a:off x="964943" y="1304365"/>
            <a:ext cx="10787786" cy="134470"/>
          </a:xfrm>
          <a:prstGeom prst="rect">
            <a:avLst/>
          </a:prstGeom>
          <a:gradFill>
            <a:gsLst>
              <a:gs pos="3000">
                <a:schemeClr val="accent4">
                  <a:lumMod val="67000"/>
                </a:schemeClr>
              </a:gs>
              <a:gs pos="15000">
                <a:schemeClr val="accent4">
                  <a:lumMod val="97000"/>
                  <a:lumOff val="3000"/>
                </a:schemeClr>
              </a:gs>
              <a:gs pos="61000">
                <a:schemeClr val="accent4">
                  <a:lumMod val="60000"/>
                  <a:lumOff val="4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a:blip r:embed="rId2"/>
          <a:stretch>
            <a:fillRect/>
          </a:stretch>
        </p:blipFill>
        <p:spPr>
          <a:xfrm>
            <a:off x="16476" y="6066972"/>
            <a:ext cx="2191265" cy="782789"/>
          </a:xfrm>
          <a:prstGeom prst="rect">
            <a:avLst/>
          </a:prstGeom>
        </p:spPr>
      </p:pic>
    </p:spTree>
    <p:extLst>
      <p:ext uri="{BB962C8B-B14F-4D97-AF65-F5344CB8AC3E}">
        <p14:creationId xmlns:p14="http://schemas.microsoft.com/office/powerpoint/2010/main" val="3827475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POPI Compliance Checklist # 1</a:t>
            </a:r>
          </a:p>
        </p:txBody>
      </p:sp>
      <p:sp>
        <p:nvSpPr>
          <p:cNvPr id="3" name="Content Placeholder 2"/>
          <p:cNvSpPr>
            <a:spLocks noGrp="1"/>
          </p:cNvSpPr>
          <p:nvPr>
            <p:ph idx="1"/>
          </p:nvPr>
        </p:nvSpPr>
        <p:spPr>
          <a:xfrm>
            <a:off x="553773" y="1715634"/>
            <a:ext cx="10803340" cy="4351338"/>
          </a:xfrm>
        </p:spPr>
        <p:txBody>
          <a:bodyPr>
            <a:normAutofit fontScale="70000" lnSpcReduction="20000"/>
          </a:bodyPr>
          <a:lstStyle/>
          <a:p>
            <a:pPr marL="0" marR="0" lvl="0" indent="0" algn="ctr"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ZA" sz="3400" b="1" i="0" u="none" strike="noStrike" kern="1200" cap="none" spc="0" normalizeH="0" baseline="0" noProof="0" dirty="0">
                <a:ln>
                  <a:noFill/>
                </a:ln>
                <a:solidFill>
                  <a:schemeClr val="accent4"/>
                </a:solidFill>
                <a:effectLst/>
                <a:uLnTx/>
                <a:uFillTx/>
                <a:latin typeface="Calibri" panose="020F0502020204030204"/>
                <a:ea typeface="Calibri" panose="020F0502020204030204" pitchFamily="34" charset="0"/>
                <a:cs typeface="Times New Roman" panose="02020603050405020304" pitchFamily="18" charset="0"/>
              </a:rPr>
              <a:t>The RP must, in turn, appoint an ‘Information Officer’</a:t>
            </a:r>
            <a:r>
              <a:rPr kumimoji="0" lang="en-ZA" sz="3400" b="0" i="0" u="none" strike="noStrike" kern="1200" cap="none" spc="0" normalizeH="0" baseline="0" noProof="0" dirty="0">
                <a:ln>
                  <a:noFill/>
                </a:ln>
                <a:solidFill>
                  <a:schemeClr val="accent4"/>
                </a:solidFill>
                <a:effectLst/>
                <a:uLnTx/>
                <a:uFillTx/>
                <a:latin typeface="Calibri" panose="020F0502020204030204"/>
                <a:ea typeface="Calibri" panose="020F0502020204030204" pitchFamily="34" charset="0"/>
                <a:cs typeface="Times New Roman" panose="02020603050405020304" pitchFamily="18" charset="0"/>
              </a:rPr>
              <a:t> </a:t>
            </a:r>
            <a:r>
              <a:rPr kumimoji="0" lang="en-ZA" sz="3400" b="1" i="0" u="none" strike="noStrike" kern="1200" cap="none" spc="0" normalizeH="0" baseline="0" noProof="0" dirty="0">
                <a:ln>
                  <a:noFill/>
                </a:ln>
                <a:solidFill>
                  <a:schemeClr val="accent4"/>
                </a:solidFill>
                <a:effectLst/>
                <a:uLnTx/>
                <a:uFillTx/>
                <a:latin typeface="Calibri" panose="020F0502020204030204"/>
                <a:ea typeface="Calibri" panose="020F0502020204030204" pitchFamily="34" charset="0"/>
                <a:cs typeface="Times New Roman" panose="02020603050405020304" pitchFamily="18" charset="0"/>
              </a:rPr>
              <a:t>(or group of officers) to assist in ensuring compliance with POPI and register them with the Information Regulator</a:t>
            </a:r>
          </a:p>
          <a:p>
            <a:pPr marL="457200">
              <a:lnSpc>
                <a:spcPct val="107000"/>
              </a:lnSpc>
            </a:pPr>
            <a:r>
              <a:rPr lang="en-ZA" sz="2800" dirty="0">
                <a:effectLst/>
                <a:latin typeface="Calibri" panose="020F0502020204030204" pitchFamily="34" charset="0"/>
                <a:ea typeface="Calibri" panose="020F0502020204030204" pitchFamily="34" charset="0"/>
                <a:cs typeface="Times New Roman" panose="02020603050405020304" pitchFamily="18" charset="0"/>
              </a:rPr>
              <a:t>The IO will be responsible for much of the real day-to-day work of implementing your company’s POPI compliance processes and will be the go-to for employees as and when issues arise. </a:t>
            </a:r>
          </a:p>
          <a:p>
            <a:pPr marL="457200">
              <a:lnSpc>
                <a:spcPct val="107000"/>
              </a:lnSpc>
            </a:pPr>
            <a:r>
              <a:rPr lang="en-ZA" sz="2800" dirty="0">
                <a:effectLst/>
                <a:latin typeface="Calibri" panose="020F0502020204030204" pitchFamily="34" charset="0"/>
                <a:ea typeface="Calibri" panose="020F0502020204030204" pitchFamily="34" charset="0"/>
                <a:cs typeface="Times New Roman" panose="02020603050405020304" pitchFamily="18" charset="0"/>
              </a:rPr>
              <a:t>Deal with any requests or queries made to your company by individuals</a:t>
            </a:r>
          </a:p>
          <a:p>
            <a:pPr marL="457200">
              <a:lnSpc>
                <a:spcPct val="107000"/>
              </a:lnSpc>
            </a:pPr>
            <a:r>
              <a:rPr lang="en-ZA" dirty="0">
                <a:effectLst/>
                <a:latin typeface="Calibri" panose="020F0502020204030204" pitchFamily="34" charset="0"/>
                <a:ea typeface="Calibri" panose="020F0502020204030204" pitchFamily="34" charset="0"/>
                <a:cs typeface="Times New Roman" panose="02020603050405020304" pitchFamily="18" charset="0"/>
              </a:rPr>
              <a:t>Work with the Regulator in any investigation into your company regarding the Act</a:t>
            </a:r>
          </a:p>
          <a:p>
            <a:pPr marL="457200">
              <a:lnSpc>
                <a:spcPct val="107000"/>
              </a:lnSpc>
            </a:pPr>
            <a:r>
              <a:rPr lang="en-ZA" sz="2800" dirty="0">
                <a:effectLst/>
                <a:latin typeface="Calibri" panose="020F0502020204030204" pitchFamily="34" charset="0"/>
                <a:ea typeface="Calibri" panose="020F0502020204030204" pitchFamily="34" charset="0"/>
                <a:cs typeface="Times New Roman" panose="02020603050405020304" pitchFamily="18" charset="0"/>
              </a:rPr>
              <a:t>Ensure and encourage compliance more generally</a:t>
            </a:r>
          </a:p>
          <a:p>
            <a:pPr marL="457200">
              <a:lnSpc>
                <a:spcPct val="107000"/>
              </a:lnSpc>
              <a:spcAft>
                <a:spcPts val="800"/>
              </a:spcAft>
            </a:pPr>
            <a:r>
              <a:rPr lang="en-ZA" sz="2800" dirty="0">
                <a:effectLst/>
                <a:latin typeface="Calibri" panose="020F0502020204030204" pitchFamily="34" charset="0"/>
                <a:ea typeface="Calibri" panose="020F0502020204030204" pitchFamily="34" charset="0"/>
                <a:cs typeface="Times New Roman" panose="02020603050405020304" pitchFamily="18" charset="0"/>
              </a:rPr>
              <a:t>The IO may also appoint as many Deputy-IO’s as he/she deem necessary to successfully conduct their work.</a:t>
            </a:r>
          </a:p>
          <a:p>
            <a:pPr marL="457200">
              <a:lnSpc>
                <a:spcPct val="107000"/>
              </a:lnSpc>
              <a:spcAft>
                <a:spcPts val="800"/>
              </a:spcAft>
            </a:pPr>
            <a:r>
              <a:rPr lang="en-ZA" sz="2800" dirty="0">
                <a:effectLst/>
                <a:latin typeface="Calibri" panose="020F0502020204030204" pitchFamily="34" charset="0"/>
                <a:ea typeface="Calibri" panose="020F0502020204030204" pitchFamily="34" charset="0"/>
                <a:cs typeface="Times New Roman" panose="02020603050405020304" pitchFamily="18" charset="0"/>
              </a:rPr>
              <a:t>IO’s may only take up their duties once the RP has registered them with the Regulator</a:t>
            </a:r>
          </a:p>
          <a:p>
            <a:pPr marL="457200">
              <a:lnSpc>
                <a:spcPct val="107000"/>
              </a:lnSpc>
              <a:spcAft>
                <a:spcPts val="800"/>
              </a:spcAft>
            </a:pPr>
            <a:endParaRPr lang="en-ZA"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endParaRPr lang="en-ZA"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ZA" dirty="0"/>
          </a:p>
          <a:p>
            <a:endParaRPr lang="en-ZA" dirty="0"/>
          </a:p>
        </p:txBody>
      </p:sp>
      <p:sp>
        <p:nvSpPr>
          <p:cNvPr id="8" name="Rectangle 7"/>
          <p:cNvSpPr/>
          <p:nvPr/>
        </p:nvSpPr>
        <p:spPr>
          <a:xfrm>
            <a:off x="964943" y="1304365"/>
            <a:ext cx="10787786" cy="134470"/>
          </a:xfrm>
          <a:prstGeom prst="rect">
            <a:avLst/>
          </a:prstGeom>
          <a:gradFill>
            <a:gsLst>
              <a:gs pos="3000">
                <a:schemeClr val="accent4">
                  <a:lumMod val="67000"/>
                </a:schemeClr>
              </a:gs>
              <a:gs pos="15000">
                <a:schemeClr val="accent4">
                  <a:lumMod val="97000"/>
                  <a:lumOff val="3000"/>
                </a:schemeClr>
              </a:gs>
              <a:gs pos="61000">
                <a:schemeClr val="accent4">
                  <a:lumMod val="60000"/>
                  <a:lumOff val="4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a:blip r:embed="rId2"/>
          <a:stretch>
            <a:fillRect/>
          </a:stretch>
        </p:blipFill>
        <p:spPr>
          <a:xfrm>
            <a:off x="16476" y="6066972"/>
            <a:ext cx="2191265" cy="782789"/>
          </a:xfrm>
          <a:prstGeom prst="rect">
            <a:avLst/>
          </a:prstGeom>
        </p:spPr>
      </p:pic>
    </p:spTree>
    <p:extLst>
      <p:ext uri="{BB962C8B-B14F-4D97-AF65-F5344CB8AC3E}">
        <p14:creationId xmlns:p14="http://schemas.microsoft.com/office/powerpoint/2010/main" val="4205633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POPI Compliance Checklist # 2</a:t>
            </a:r>
          </a:p>
        </p:txBody>
      </p:sp>
      <p:sp>
        <p:nvSpPr>
          <p:cNvPr id="3" name="Content Placeholder 2"/>
          <p:cNvSpPr>
            <a:spLocks noGrp="1"/>
          </p:cNvSpPr>
          <p:nvPr>
            <p:ph idx="1"/>
          </p:nvPr>
        </p:nvSpPr>
        <p:spPr>
          <a:xfrm>
            <a:off x="553773" y="1715634"/>
            <a:ext cx="10803340" cy="4351338"/>
          </a:xfrm>
        </p:spPr>
        <p:txBody>
          <a:bodyPr>
            <a:normAutofit fontScale="85000" lnSpcReduction="20000"/>
          </a:bodyPr>
          <a:lstStyle/>
          <a:p>
            <a:pPr marL="457200" lvl="1" indent="0" algn="ctr">
              <a:buNone/>
            </a:pPr>
            <a:r>
              <a:rPr lang="en-ZA" sz="2800" b="1" dirty="0">
                <a:solidFill>
                  <a:schemeClr val="accent4"/>
                </a:solidFill>
              </a:rPr>
              <a:t>All Personal Information (PI) stored and processed by a company is protected and safe.</a:t>
            </a:r>
          </a:p>
          <a:p>
            <a:pPr marL="457200" lvl="1" indent="0" algn="ctr">
              <a:buNone/>
            </a:pPr>
            <a:endParaRPr lang="en-ZA" b="1" dirty="0"/>
          </a:p>
          <a:p>
            <a:r>
              <a:rPr lang="en-ZA" dirty="0"/>
              <a:t>Safe ( So it cannot be lost, damaged or destroyed )</a:t>
            </a:r>
          </a:p>
          <a:p>
            <a:r>
              <a:rPr lang="en-ZA" dirty="0"/>
              <a:t>Protected from unauthorised changes</a:t>
            </a:r>
          </a:p>
          <a:p>
            <a:r>
              <a:rPr lang="en-ZA" dirty="0"/>
              <a:t>Protected from unauthorised use</a:t>
            </a:r>
          </a:p>
          <a:p>
            <a:r>
              <a:rPr lang="en-ZA" dirty="0"/>
              <a:t>Protected from hacking or unlawful access</a:t>
            </a:r>
          </a:p>
          <a:p>
            <a:endParaRPr lang="en-ZA" dirty="0"/>
          </a:p>
          <a:p>
            <a:pPr marL="0" indent="0" algn="ctr">
              <a:buNone/>
            </a:pPr>
            <a:r>
              <a:rPr lang="en-ZA" b="1" dirty="0">
                <a:solidFill>
                  <a:srgbClr val="FF0000"/>
                </a:solidFill>
              </a:rPr>
              <a:t>Doc-IT will enable Compliance via</a:t>
            </a:r>
          </a:p>
          <a:p>
            <a:pPr marL="0" indent="0" algn="ctr">
              <a:buNone/>
            </a:pPr>
            <a:r>
              <a:rPr lang="en-ZA" b="1" dirty="0">
                <a:solidFill>
                  <a:srgbClr val="FF0000"/>
                </a:solidFill>
              </a:rPr>
              <a:t>Encryption</a:t>
            </a:r>
          </a:p>
          <a:p>
            <a:pPr marL="0" indent="0" algn="ctr">
              <a:buNone/>
            </a:pPr>
            <a:r>
              <a:rPr lang="en-ZA" b="1" dirty="0">
                <a:solidFill>
                  <a:srgbClr val="FF0000"/>
                </a:solidFill>
              </a:rPr>
              <a:t>User and Role Based Security</a:t>
            </a:r>
          </a:p>
          <a:p>
            <a:pPr marL="0" indent="0" algn="ctr">
              <a:buNone/>
            </a:pPr>
            <a:r>
              <a:rPr lang="en-ZA" b="1" dirty="0">
                <a:solidFill>
                  <a:srgbClr val="FF0000"/>
                </a:solidFill>
              </a:rPr>
              <a:t>Audit trail of all employee interaction ( When, Who &amp; Purpose )</a:t>
            </a:r>
          </a:p>
          <a:p>
            <a:endParaRPr lang="en-ZA" dirty="0"/>
          </a:p>
          <a:p>
            <a:endParaRPr lang="en-ZA" dirty="0"/>
          </a:p>
        </p:txBody>
      </p:sp>
      <p:sp>
        <p:nvSpPr>
          <p:cNvPr id="8" name="Rectangle 7"/>
          <p:cNvSpPr/>
          <p:nvPr/>
        </p:nvSpPr>
        <p:spPr>
          <a:xfrm>
            <a:off x="964943" y="1304365"/>
            <a:ext cx="10787786" cy="134470"/>
          </a:xfrm>
          <a:prstGeom prst="rect">
            <a:avLst/>
          </a:prstGeom>
          <a:gradFill>
            <a:gsLst>
              <a:gs pos="3000">
                <a:schemeClr val="accent4">
                  <a:lumMod val="67000"/>
                </a:schemeClr>
              </a:gs>
              <a:gs pos="15000">
                <a:schemeClr val="accent4">
                  <a:lumMod val="97000"/>
                  <a:lumOff val="3000"/>
                </a:schemeClr>
              </a:gs>
              <a:gs pos="61000">
                <a:schemeClr val="accent4">
                  <a:lumMod val="60000"/>
                  <a:lumOff val="4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a:blip r:embed="rId2"/>
          <a:stretch>
            <a:fillRect/>
          </a:stretch>
        </p:blipFill>
        <p:spPr>
          <a:xfrm>
            <a:off x="16476" y="6066972"/>
            <a:ext cx="2191265" cy="782789"/>
          </a:xfrm>
          <a:prstGeom prst="rect">
            <a:avLst/>
          </a:prstGeom>
        </p:spPr>
      </p:pic>
    </p:spTree>
    <p:extLst>
      <p:ext uri="{BB962C8B-B14F-4D97-AF65-F5344CB8AC3E}">
        <p14:creationId xmlns:p14="http://schemas.microsoft.com/office/powerpoint/2010/main" val="2621264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POPI Compliance Checklist # 3</a:t>
            </a:r>
          </a:p>
        </p:txBody>
      </p:sp>
      <p:sp>
        <p:nvSpPr>
          <p:cNvPr id="3" name="Content Placeholder 2"/>
          <p:cNvSpPr>
            <a:spLocks noGrp="1"/>
          </p:cNvSpPr>
          <p:nvPr>
            <p:ph idx="1"/>
          </p:nvPr>
        </p:nvSpPr>
        <p:spPr>
          <a:xfrm>
            <a:off x="553773" y="1715634"/>
            <a:ext cx="10803340" cy="4351338"/>
          </a:xfrm>
        </p:spPr>
        <p:txBody>
          <a:bodyPr>
            <a:normAutofit fontScale="85000" lnSpcReduction="20000"/>
          </a:bodyPr>
          <a:lstStyle/>
          <a:p>
            <a:pPr marL="457200" marR="0" lvl="1"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ZA" sz="2400" b="1" i="0" u="none" strike="noStrike" kern="1200" cap="none" spc="0" normalizeH="0" baseline="0" noProof="0" dirty="0">
                <a:ln>
                  <a:noFill/>
                </a:ln>
                <a:solidFill>
                  <a:schemeClr val="accent4"/>
                </a:solidFill>
                <a:effectLst/>
                <a:uLnTx/>
                <a:uFillTx/>
                <a:latin typeface="Calibri" panose="020F0502020204030204"/>
                <a:ea typeface="Calibri" panose="020F0502020204030204" pitchFamily="34" charset="0"/>
                <a:cs typeface="Times New Roman" panose="02020603050405020304" pitchFamily="18" charset="0"/>
              </a:rPr>
              <a:t>All PI stored/processed by your company is absolutely necessary in order to fulfil specific and legitimate purposes explicitly identified by you</a:t>
            </a:r>
            <a:r>
              <a:rPr kumimoji="0" lang="en-ZA" sz="2400" b="0" i="0" u="none" strike="noStrike" kern="1200" cap="none" spc="0" normalizeH="0" baseline="0" noProof="0" dirty="0">
                <a:ln>
                  <a:noFill/>
                </a:ln>
                <a:solidFill>
                  <a:schemeClr val="accent4"/>
                </a:solidFill>
                <a:effectLst/>
                <a:uLnTx/>
                <a:uFillTx/>
                <a:latin typeface="Calibri" panose="020F0502020204030204"/>
                <a:ea typeface="Calibri" panose="020F0502020204030204" pitchFamily="34" charset="0"/>
                <a:cs typeface="Times New Roman" panose="02020603050405020304" pitchFamily="18" charset="0"/>
              </a:rPr>
              <a:t>.</a:t>
            </a:r>
          </a:p>
          <a:p>
            <a:pPr marL="457200" marR="0" lvl="1"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ZA" sz="2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lvl="1"/>
            <a:r>
              <a:rPr lang="en-ZA" dirty="0"/>
              <a:t>Each piece of PI is necessary to fulfil a specific and legitimate purpose of the company (e.g. fulfilling contractual commitments to client)</a:t>
            </a:r>
          </a:p>
          <a:p>
            <a:pPr lvl="1"/>
            <a:r>
              <a:rPr lang="en-ZA" dirty="0"/>
              <a:t>Your company has also minimised the number of specific purposes that require PI</a:t>
            </a:r>
          </a:p>
          <a:p>
            <a:pPr lvl="1"/>
            <a:r>
              <a:rPr lang="en-ZA" dirty="0"/>
              <a:t>Your company has also minimised the amount of PI required to fulfil those purposes</a:t>
            </a:r>
          </a:p>
          <a:p>
            <a:pPr marL="457200" lvl="1" indent="0">
              <a:buNone/>
            </a:pPr>
            <a:endParaRPr lang="en-ZA" b="1" dirty="0"/>
          </a:p>
          <a:p>
            <a:pPr marL="457200" lvl="1" indent="0" algn="ctr">
              <a:buNone/>
            </a:pPr>
            <a:r>
              <a:rPr lang="en-ZA" b="1" dirty="0"/>
              <a:t>Basically, ask yourself: how can we minimise the amount of PI we have to store/process? How do we keep the number of purposes that require PI to a minimum?</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ZA" sz="2800" b="1" i="0" u="none" strike="noStrike" kern="1200" cap="none" spc="0" normalizeH="0" baseline="0" noProof="0" dirty="0">
                <a:ln>
                  <a:noFill/>
                </a:ln>
                <a:solidFill>
                  <a:srgbClr val="FF0000"/>
                </a:solidFill>
                <a:effectLst/>
                <a:uLnTx/>
                <a:uFillTx/>
                <a:latin typeface="Calibri" panose="020F0502020204030204"/>
                <a:ea typeface="+mn-ea"/>
                <a:cs typeface="+mn-cs"/>
              </a:rPr>
              <a:t>Doc-IT will enable Compliance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ZA" b="1" dirty="0">
                <a:solidFill>
                  <a:srgbClr val="FF0000"/>
                </a:solidFill>
                <a:latin typeface="Calibri" panose="020F0502020204030204"/>
              </a:rPr>
              <a:t>Employees can attach only required information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ZA" sz="2800" b="1" i="0" u="none" strike="noStrike" kern="1200" cap="none" spc="0" normalizeH="0" baseline="0" noProof="0" dirty="0">
                <a:ln>
                  <a:noFill/>
                </a:ln>
                <a:solidFill>
                  <a:srgbClr val="FF0000"/>
                </a:solidFill>
                <a:effectLst/>
                <a:uLnTx/>
                <a:uFillTx/>
                <a:latin typeface="Calibri" panose="020F0502020204030204"/>
                <a:ea typeface="+mn-ea"/>
                <a:cs typeface="+mn-cs"/>
              </a:rPr>
              <a:t>Audit trail and authorisation of who can and cannot attach personal information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ZA" b="1" dirty="0">
                <a:solidFill>
                  <a:srgbClr val="FF0000"/>
                </a:solidFill>
                <a:latin typeface="Calibri" panose="020F0502020204030204"/>
              </a:rPr>
              <a:t>Audit Report</a:t>
            </a:r>
            <a:endParaRPr kumimoji="0" lang="en-ZA" sz="28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457200" lvl="1" indent="0">
              <a:buNone/>
            </a:pPr>
            <a:endParaRPr lang="en-ZA" b="1" dirty="0"/>
          </a:p>
          <a:p>
            <a:pPr marL="457200" lvl="1" indent="0">
              <a:buNone/>
            </a:pPr>
            <a:endParaRPr lang="en-ZA" b="1" dirty="0"/>
          </a:p>
          <a:p>
            <a:endParaRPr lang="en-ZA" dirty="0"/>
          </a:p>
          <a:p>
            <a:endParaRPr lang="en-ZA" dirty="0"/>
          </a:p>
          <a:p>
            <a:endParaRPr lang="en-ZA" dirty="0"/>
          </a:p>
        </p:txBody>
      </p:sp>
      <p:sp>
        <p:nvSpPr>
          <p:cNvPr id="8" name="Rectangle 7"/>
          <p:cNvSpPr/>
          <p:nvPr/>
        </p:nvSpPr>
        <p:spPr>
          <a:xfrm>
            <a:off x="964943" y="1304365"/>
            <a:ext cx="10787786" cy="134470"/>
          </a:xfrm>
          <a:prstGeom prst="rect">
            <a:avLst/>
          </a:prstGeom>
          <a:gradFill>
            <a:gsLst>
              <a:gs pos="3000">
                <a:schemeClr val="accent4">
                  <a:lumMod val="67000"/>
                </a:schemeClr>
              </a:gs>
              <a:gs pos="15000">
                <a:schemeClr val="accent4">
                  <a:lumMod val="97000"/>
                  <a:lumOff val="3000"/>
                </a:schemeClr>
              </a:gs>
              <a:gs pos="61000">
                <a:schemeClr val="accent4">
                  <a:lumMod val="60000"/>
                  <a:lumOff val="4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a:blip r:embed="rId2"/>
          <a:stretch>
            <a:fillRect/>
          </a:stretch>
        </p:blipFill>
        <p:spPr>
          <a:xfrm>
            <a:off x="16476" y="6066972"/>
            <a:ext cx="2191265" cy="782789"/>
          </a:xfrm>
          <a:prstGeom prst="rect">
            <a:avLst/>
          </a:prstGeom>
        </p:spPr>
      </p:pic>
    </p:spTree>
    <p:extLst>
      <p:ext uri="{BB962C8B-B14F-4D97-AF65-F5344CB8AC3E}">
        <p14:creationId xmlns:p14="http://schemas.microsoft.com/office/powerpoint/2010/main" val="2940610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POPI Compliance Checklist # 4</a:t>
            </a:r>
          </a:p>
        </p:txBody>
      </p:sp>
      <p:sp>
        <p:nvSpPr>
          <p:cNvPr id="3" name="Content Placeholder 2"/>
          <p:cNvSpPr>
            <a:spLocks noGrp="1"/>
          </p:cNvSpPr>
          <p:nvPr>
            <p:ph idx="1"/>
          </p:nvPr>
        </p:nvSpPr>
        <p:spPr>
          <a:xfrm>
            <a:off x="553773" y="1715634"/>
            <a:ext cx="10803340" cy="4351338"/>
          </a:xfrm>
        </p:spPr>
        <p:txBody>
          <a:bodyPr>
            <a:normAutofit fontScale="70000" lnSpcReduction="20000"/>
          </a:bodyPr>
          <a:lstStyle/>
          <a:p>
            <a:pPr marL="457200" lvl="1" indent="0" algn="ctr">
              <a:buNone/>
            </a:pPr>
            <a:r>
              <a:rPr kumimoji="0" lang="en-ZA" sz="2800" b="1" i="0" u="none" strike="noStrike" kern="1200" cap="none" spc="0" normalizeH="0" baseline="0" noProof="0" dirty="0">
                <a:ln>
                  <a:noFill/>
                </a:ln>
                <a:solidFill>
                  <a:schemeClr val="accent4"/>
                </a:solidFill>
                <a:effectLst/>
                <a:uLnTx/>
                <a:uFillTx/>
                <a:latin typeface="Calibri" panose="020F0502020204030204"/>
                <a:ea typeface="Calibri" panose="020F0502020204030204" pitchFamily="34" charset="0"/>
                <a:cs typeface="Times New Roman" panose="02020603050405020304" pitchFamily="18" charset="0"/>
              </a:rPr>
              <a:t> Your company has obtained the consent of every individual whose PI you store/process. Such consent has been freely given and based on clear, unambiguous information provided by you</a:t>
            </a:r>
            <a:r>
              <a:rPr kumimoji="0" lang="en-ZA" sz="2800" b="0" i="0" u="none" strike="noStrike" kern="1200" cap="none" spc="0" normalizeH="0" baseline="0" noProof="0" dirty="0">
                <a:ln>
                  <a:noFill/>
                </a:ln>
                <a:solidFill>
                  <a:schemeClr val="accent4"/>
                </a:solidFill>
                <a:effectLst/>
                <a:uLnTx/>
                <a:uFillTx/>
                <a:latin typeface="Calibri" panose="020F0502020204030204"/>
                <a:ea typeface="Calibri" panose="020F0502020204030204" pitchFamily="34" charset="0"/>
                <a:cs typeface="Times New Roman" panose="02020603050405020304" pitchFamily="18" charset="0"/>
              </a:rPr>
              <a:t>.</a:t>
            </a:r>
          </a:p>
          <a:p>
            <a:pPr marL="457200" lvl="1" indent="0" algn="ctr">
              <a:buNone/>
            </a:pPr>
            <a:endParaRPr lang="en-ZA" b="1" dirty="0"/>
          </a:p>
          <a:p>
            <a:pPr lvl="1">
              <a:lnSpc>
                <a:spcPct val="107000"/>
              </a:lnSpc>
            </a:pPr>
            <a:r>
              <a:rPr lang="en-ZA" sz="2800" dirty="0">
                <a:effectLst/>
                <a:latin typeface="Calibri" panose="020F0502020204030204" pitchFamily="34" charset="0"/>
                <a:ea typeface="Calibri" panose="020F0502020204030204" pitchFamily="34" charset="0"/>
                <a:cs typeface="Times New Roman" panose="02020603050405020304" pitchFamily="18" charset="0"/>
              </a:rPr>
              <a:t>The specific PI you have collected</a:t>
            </a:r>
          </a:p>
          <a:p>
            <a:pPr lvl="1">
              <a:lnSpc>
                <a:spcPct val="107000"/>
              </a:lnSpc>
            </a:pPr>
            <a:r>
              <a:rPr lang="en-ZA" sz="2800" dirty="0">
                <a:effectLst/>
                <a:latin typeface="Calibri" panose="020F0502020204030204" pitchFamily="34" charset="0"/>
                <a:ea typeface="Calibri" panose="020F0502020204030204" pitchFamily="34" charset="0"/>
                <a:cs typeface="Times New Roman" panose="02020603050405020304" pitchFamily="18" charset="0"/>
              </a:rPr>
              <a:t>The specific purpose(s) you have to fulfil for which the PI is absolutely necessary </a:t>
            </a:r>
          </a:p>
          <a:p>
            <a:pPr lvl="1">
              <a:lnSpc>
                <a:spcPct val="107000"/>
              </a:lnSpc>
            </a:pPr>
            <a:r>
              <a:rPr lang="en-ZA" sz="2800" dirty="0">
                <a:effectLst/>
                <a:latin typeface="Calibri" panose="020F0502020204030204" pitchFamily="34" charset="0"/>
                <a:ea typeface="Calibri" panose="020F0502020204030204" pitchFamily="34" charset="0"/>
                <a:cs typeface="Times New Roman" panose="02020603050405020304" pitchFamily="18" charset="0"/>
              </a:rPr>
              <a:t>Their POPI rights such as their right to have their PI kept confidential</a:t>
            </a:r>
          </a:p>
          <a:p>
            <a:pPr lvl="1">
              <a:lnSpc>
                <a:spcPct val="107000"/>
              </a:lnSpc>
            </a:pPr>
            <a:r>
              <a:rPr lang="en-ZA" sz="2800" dirty="0">
                <a:effectLst/>
                <a:latin typeface="Calibri" panose="020F0502020204030204" pitchFamily="34" charset="0"/>
                <a:ea typeface="Calibri" panose="020F0502020204030204" pitchFamily="34" charset="0"/>
                <a:cs typeface="Times New Roman" panose="02020603050405020304" pitchFamily="18" charset="0"/>
              </a:rPr>
              <a:t>They can withdraw their consent at any time</a:t>
            </a:r>
          </a:p>
          <a:p>
            <a:pPr lvl="1">
              <a:lnSpc>
                <a:spcPct val="107000"/>
              </a:lnSpc>
              <a:spcAft>
                <a:spcPts val="800"/>
              </a:spcAft>
            </a:pPr>
            <a:r>
              <a:rPr lang="en-ZA" sz="2800" dirty="0">
                <a:effectLst/>
                <a:latin typeface="Calibri" panose="020F0502020204030204" pitchFamily="34" charset="0"/>
                <a:ea typeface="Calibri" panose="020F0502020204030204" pitchFamily="34" charset="0"/>
                <a:cs typeface="Times New Roman" panose="02020603050405020304" pitchFamily="18" charset="0"/>
              </a:rPr>
              <a:t>How they can contact you to withdraw their consent or direct any queries regarding their PI</a:t>
            </a:r>
          </a:p>
          <a:p>
            <a:endParaRPr lang="en-ZA" dirty="0"/>
          </a:p>
          <a:p>
            <a:pPr marL="0" indent="0" algn="ctr">
              <a:buNone/>
            </a:pPr>
            <a:r>
              <a:rPr lang="en-ZA" b="1" dirty="0">
                <a:solidFill>
                  <a:srgbClr val="FF0000"/>
                </a:solidFill>
              </a:rPr>
              <a:t>Doc-IT will enable Compliance via</a:t>
            </a:r>
          </a:p>
          <a:p>
            <a:pPr marL="0" indent="0" algn="ctr">
              <a:buNone/>
            </a:pPr>
            <a:r>
              <a:rPr lang="en-ZA" b="1" dirty="0">
                <a:solidFill>
                  <a:srgbClr val="FF0000"/>
                </a:solidFill>
              </a:rPr>
              <a:t>Process Flows to initiate processes and authorisations</a:t>
            </a:r>
          </a:p>
          <a:p>
            <a:pPr marL="0" indent="0" algn="ctr">
              <a:buNone/>
            </a:pPr>
            <a:r>
              <a:rPr lang="en-ZA" b="1" dirty="0">
                <a:solidFill>
                  <a:srgbClr val="FF0000"/>
                </a:solidFill>
              </a:rPr>
              <a:t>Digital signing capability</a:t>
            </a:r>
          </a:p>
          <a:p>
            <a:pPr marL="0" indent="0" algn="ctr">
              <a:buNone/>
            </a:pPr>
            <a:r>
              <a:rPr lang="en-ZA" b="1" dirty="0">
                <a:solidFill>
                  <a:srgbClr val="FF0000"/>
                </a:solidFill>
              </a:rPr>
              <a:t>Content locked in and encrypted</a:t>
            </a:r>
          </a:p>
          <a:p>
            <a:endParaRPr lang="en-ZA" dirty="0"/>
          </a:p>
          <a:p>
            <a:endParaRPr lang="en-ZA" dirty="0"/>
          </a:p>
        </p:txBody>
      </p:sp>
      <p:sp>
        <p:nvSpPr>
          <p:cNvPr id="8" name="Rectangle 7"/>
          <p:cNvSpPr/>
          <p:nvPr/>
        </p:nvSpPr>
        <p:spPr>
          <a:xfrm>
            <a:off x="964943" y="1304365"/>
            <a:ext cx="10787786" cy="134470"/>
          </a:xfrm>
          <a:prstGeom prst="rect">
            <a:avLst/>
          </a:prstGeom>
          <a:gradFill>
            <a:gsLst>
              <a:gs pos="3000">
                <a:schemeClr val="accent4">
                  <a:lumMod val="67000"/>
                </a:schemeClr>
              </a:gs>
              <a:gs pos="15000">
                <a:schemeClr val="accent4">
                  <a:lumMod val="97000"/>
                  <a:lumOff val="3000"/>
                </a:schemeClr>
              </a:gs>
              <a:gs pos="61000">
                <a:schemeClr val="accent4">
                  <a:lumMod val="60000"/>
                  <a:lumOff val="4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a:blip r:embed="rId2"/>
          <a:stretch>
            <a:fillRect/>
          </a:stretch>
        </p:blipFill>
        <p:spPr>
          <a:xfrm>
            <a:off x="16476" y="6066972"/>
            <a:ext cx="2191265" cy="782789"/>
          </a:xfrm>
          <a:prstGeom prst="rect">
            <a:avLst/>
          </a:prstGeom>
        </p:spPr>
      </p:pic>
    </p:spTree>
    <p:extLst>
      <p:ext uri="{BB962C8B-B14F-4D97-AF65-F5344CB8AC3E}">
        <p14:creationId xmlns:p14="http://schemas.microsoft.com/office/powerpoint/2010/main" val="394018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POPI Compliance Checklist # 5</a:t>
            </a:r>
          </a:p>
        </p:txBody>
      </p:sp>
      <p:sp>
        <p:nvSpPr>
          <p:cNvPr id="3" name="Content Placeholder 2"/>
          <p:cNvSpPr>
            <a:spLocks noGrp="1"/>
          </p:cNvSpPr>
          <p:nvPr>
            <p:ph idx="1"/>
          </p:nvPr>
        </p:nvSpPr>
        <p:spPr>
          <a:xfrm>
            <a:off x="553773" y="1715634"/>
            <a:ext cx="10803340" cy="4351338"/>
          </a:xfrm>
        </p:spPr>
        <p:txBody>
          <a:bodyPr>
            <a:normAutofit fontScale="85000" lnSpcReduction="10000"/>
          </a:bodyPr>
          <a:lstStyle/>
          <a:p>
            <a:pPr marL="457200" lvl="1" indent="0" algn="ctr">
              <a:buNone/>
            </a:pPr>
            <a:r>
              <a:rPr kumimoji="0" lang="en-ZA" sz="2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ZA" sz="24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r>
              <a:rPr kumimoji="0" lang="en-ZA" sz="2600" b="1" i="0" u="none" strike="noStrike" kern="1200" cap="none" spc="0" normalizeH="0" baseline="0" noProof="0" dirty="0">
                <a:ln>
                  <a:noFill/>
                </a:ln>
                <a:solidFill>
                  <a:schemeClr val="accent4"/>
                </a:solidFill>
                <a:effectLst/>
                <a:uLnTx/>
                <a:uFillTx/>
                <a:latin typeface="Calibri" panose="020F0502020204030204"/>
                <a:ea typeface="Calibri" panose="020F0502020204030204" pitchFamily="34" charset="0"/>
                <a:cs typeface="Times New Roman" panose="02020603050405020304" pitchFamily="18" charset="0"/>
              </a:rPr>
              <a:t>Your company has a process that can permanently delete PI or change and periodically update PI</a:t>
            </a:r>
            <a:r>
              <a:rPr kumimoji="0" lang="en-ZA" sz="2600" b="0" i="0" u="none" strike="noStrike" kern="1200" cap="none" spc="0" normalizeH="0" baseline="0" noProof="0" dirty="0">
                <a:ln>
                  <a:noFill/>
                </a:ln>
                <a:solidFill>
                  <a:schemeClr val="accent4"/>
                </a:solidFill>
                <a:effectLst/>
                <a:uLnTx/>
                <a:uFillTx/>
                <a:latin typeface="Calibri" panose="020F0502020204030204"/>
                <a:ea typeface="Calibri" panose="020F0502020204030204" pitchFamily="34" charset="0"/>
                <a:cs typeface="Times New Roman" panose="02020603050405020304" pitchFamily="18" charset="0"/>
              </a:rPr>
              <a:t>.</a:t>
            </a:r>
            <a:endParaRPr lang="en-ZA" sz="2600" b="1" dirty="0">
              <a:solidFill>
                <a:schemeClr val="accent4"/>
              </a:solidFill>
            </a:endParaRPr>
          </a:p>
          <a:p>
            <a:pPr lvl="1">
              <a:lnSpc>
                <a:spcPct val="107000"/>
              </a:lnSpc>
            </a:pPr>
            <a:r>
              <a:rPr lang="en-ZA" sz="2800" dirty="0">
                <a:effectLst/>
                <a:latin typeface="Calibri" panose="020F0502020204030204" pitchFamily="34" charset="0"/>
                <a:ea typeface="Calibri" panose="020F0502020204030204" pitchFamily="34" charset="0"/>
                <a:cs typeface="Times New Roman" panose="02020603050405020304" pitchFamily="18" charset="0"/>
              </a:rPr>
              <a:t>Where an individual has requested you delete his PI or has withdrawn his consent</a:t>
            </a:r>
          </a:p>
          <a:p>
            <a:pPr lvl="1">
              <a:lnSpc>
                <a:spcPct val="107000"/>
              </a:lnSpc>
            </a:pPr>
            <a:r>
              <a:rPr lang="en-ZA" sz="2800" dirty="0">
                <a:effectLst/>
                <a:latin typeface="Calibri" panose="020F0502020204030204" pitchFamily="34" charset="0"/>
                <a:ea typeface="Calibri" panose="020F0502020204030204" pitchFamily="34" charset="0"/>
                <a:cs typeface="Times New Roman" panose="02020603050405020304" pitchFamily="18" charset="0"/>
              </a:rPr>
              <a:t>Where an individual has requested you change his PI</a:t>
            </a:r>
          </a:p>
          <a:p>
            <a:pPr lvl="1">
              <a:lnSpc>
                <a:spcPct val="107000"/>
              </a:lnSpc>
            </a:pPr>
            <a:r>
              <a:rPr lang="en-ZA" sz="2800" dirty="0">
                <a:effectLst/>
                <a:latin typeface="Calibri" panose="020F0502020204030204" pitchFamily="34" charset="0"/>
                <a:ea typeface="Calibri" panose="020F0502020204030204" pitchFamily="34" charset="0"/>
                <a:cs typeface="Times New Roman" panose="02020603050405020304" pitchFamily="18" charset="0"/>
              </a:rPr>
              <a:t>Your company is periodically updating PI to remain compliant – your company is obligated to ensure your PI is up to date</a:t>
            </a:r>
          </a:p>
          <a:p>
            <a:pPr lvl="1">
              <a:lnSpc>
                <a:spcPct val="107000"/>
              </a:lnSpc>
            </a:pPr>
            <a:r>
              <a:rPr lang="en-ZA" sz="2800" dirty="0">
                <a:effectLst/>
                <a:latin typeface="Calibri" panose="020F0502020204030204" pitchFamily="34" charset="0"/>
                <a:ea typeface="Calibri" panose="020F0502020204030204" pitchFamily="34" charset="0"/>
                <a:cs typeface="Times New Roman" panose="02020603050405020304" pitchFamily="18" charset="0"/>
              </a:rPr>
              <a:t>You have achieved the purpose for which you collected the PI in the first place </a:t>
            </a:r>
            <a:endParaRPr lang="en-ZA" dirty="0"/>
          </a:p>
          <a:p>
            <a:pPr marL="0" indent="0" algn="ctr">
              <a:buNone/>
            </a:pPr>
            <a:r>
              <a:rPr lang="en-ZA" b="1" dirty="0">
                <a:solidFill>
                  <a:srgbClr val="FF0000"/>
                </a:solidFill>
              </a:rPr>
              <a:t>Doc-IT will enable Compliance via</a:t>
            </a:r>
          </a:p>
          <a:p>
            <a:pPr marL="0" indent="0" algn="ctr">
              <a:buNone/>
            </a:pPr>
            <a:r>
              <a:rPr lang="en-ZA" b="1" dirty="0">
                <a:solidFill>
                  <a:srgbClr val="FF0000"/>
                </a:solidFill>
              </a:rPr>
              <a:t>Audit Trail Reports confirming deletion of PI</a:t>
            </a:r>
          </a:p>
          <a:p>
            <a:pPr marL="0" indent="0" algn="ctr">
              <a:buNone/>
            </a:pPr>
            <a:r>
              <a:rPr lang="en-ZA" b="1" dirty="0">
                <a:solidFill>
                  <a:srgbClr val="FF0000"/>
                </a:solidFill>
              </a:rPr>
              <a:t>Reminders and Tasks </a:t>
            </a:r>
          </a:p>
          <a:p>
            <a:endParaRPr lang="en-ZA" dirty="0"/>
          </a:p>
          <a:p>
            <a:endParaRPr lang="en-ZA" dirty="0"/>
          </a:p>
        </p:txBody>
      </p:sp>
      <p:sp>
        <p:nvSpPr>
          <p:cNvPr id="8" name="Rectangle 7"/>
          <p:cNvSpPr/>
          <p:nvPr/>
        </p:nvSpPr>
        <p:spPr>
          <a:xfrm>
            <a:off x="964943" y="1304365"/>
            <a:ext cx="10787786" cy="134470"/>
          </a:xfrm>
          <a:prstGeom prst="rect">
            <a:avLst/>
          </a:prstGeom>
          <a:gradFill>
            <a:gsLst>
              <a:gs pos="3000">
                <a:schemeClr val="accent4">
                  <a:lumMod val="67000"/>
                </a:schemeClr>
              </a:gs>
              <a:gs pos="15000">
                <a:schemeClr val="accent4">
                  <a:lumMod val="97000"/>
                  <a:lumOff val="3000"/>
                </a:schemeClr>
              </a:gs>
              <a:gs pos="61000">
                <a:schemeClr val="accent4">
                  <a:lumMod val="60000"/>
                  <a:lumOff val="4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a:blip r:embed="rId2"/>
          <a:stretch>
            <a:fillRect/>
          </a:stretch>
        </p:blipFill>
        <p:spPr>
          <a:xfrm>
            <a:off x="16476" y="6066972"/>
            <a:ext cx="2191265" cy="782789"/>
          </a:xfrm>
          <a:prstGeom prst="rect">
            <a:avLst/>
          </a:prstGeom>
        </p:spPr>
      </p:pic>
    </p:spTree>
    <p:extLst>
      <p:ext uri="{BB962C8B-B14F-4D97-AF65-F5344CB8AC3E}">
        <p14:creationId xmlns:p14="http://schemas.microsoft.com/office/powerpoint/2010/main" val="22192454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2218</TotalTime>
  <Words>1072</Words>
  <Application>Microsoft Office PowerPoint</Application>
  <PresentationFormat>Widescreen</PresentationFormat>
  <Paragraphs>93</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Symbol</vt:lpstr>
      <vt:lpstr>Office Theme</vt:lpstr>
      <vt:lpstr>PowerPoint Presentation</vt:lpstr>
      <vt:lpstr>The 6 Steps of Compliance</vt:lpstr>
      <vt:lpstr>The 6 Steps of Compliance</vt:lpstr>
      <vt:lpstr>POPI Compliance Checklist # 1</vt:lpstr>
      <vt:lpstr>POPI Compliance Checklist # 1</vt:lpstr>
      <vt:lpstr>POPI Compliance Checklist # 2</vt:lpstr>
      <vt:lpstr>POPI Compliance Checklist # 3</vt:lpstr>
      <vt:lpstr>POPI Compliance Checklist # 4</vt:lpstr>
      <vt:lpstr>POPI Compliance Checklist # 5</vt:lpstr>
      <vt:lpstr>POPI Compliance Checklist # 6</vt:lpstr>
      <vt:lpstr>Q and 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Douglas Isabelle</dc:creator>
  <cp:lastModifiedBy>Bruce Basson</cp:lastModifiedBy>
  <cp:revision>221</cp:revision>
  <cp:lastPrinted>2014-02-14T09:01:46Z</cp:lastPrinted>
  <dcterms:created xsi:type="dcterms:W3CDTF">2014-02-12T15:07:17Z</dcterms:created>
  <dcterms:modified xsi:type="dcterms:W3CDTF">2021-05-17T06:07:05Z</dcterms:modified>
</cp:coreProperties>
</file>