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sldIdLst>
    <p:sldId id="256" r:id="rId2"/>
    <p:sldId id="258" r:id="rId3"/>
    <p:sldId id="302" r:id="rId4"/>
    <p:sldId id="300" r:id="rId5"/>
    <p:sldId id="276" r:id="rId6"/>
    <p:sldId id="260" r:id="rId7"/>
    <p:sldId id="259" r:id="rId8"/>
    <p:sldId id="261" r:id="rId9"/>
    <p:sldId id="304" r:id="rId10"/>
    <p:sldId id="262" r:id="rId11"/>
    <p:sldId id="268" r:id="rId12"/>
    <p:sldId id="263" r:id="rId13"/>
    <p:sldId id="264" r:id="rId14"/>
    <p:sldId id="265" r:id="rId15"/>
    <p:sldId id="266" r:id="rId16"/>
    <p:sldId id="267" r:id="rId17"/>
    <p:sldId id="269" r:id="rId18"/>
    <p:sldId id="274" r:id="rId19"/>
    <p:sldId id="282" r:id="rId20"/>
    <p:sldId id="279" r:id="rId21"/>
    <p:sldId id="277" r:id="rId22"/>
    <p:sldId id="278" r:id="rId23"/>
    <p:sldId id="281" r:id="rId24"/>
    <p:sldId id="271" r:id="rId25"/>
    <p:sldId id="270" r:id="rId26"/>
    <p:sldId id="273" r:id="rId27"/>
    <p:sldId id="272" r:id="rId28"/>
    <p:sldId id="280" r:id="rId29"/>
    <p:sldId id="283" r:id="rId30"/>
    <p:sldId id="30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4"/>
  </p:normalViewPr>
  <p:slideViewPr>
    <p:cSldViewPr snapToGrid="0" snapToObjects="1">
      <p:cViewPr varScale="1">
        <p:scale>
          <a:sx n="64" d="100"/>
          <a:sy n="64" d="100"/>
        </p:scale>
        <p:origin x="156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EA0802-235E-BF4E-8DA6-02DB0A1BCA03}" type="datetimeFigureOut">
              <a:rPr lang="en-US" smtClean="0"/>
              <a:t>2020-06-26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8195D-4AF1-2A47-A883-B473E697B933}" type="slidenum">
              <a:rPr lang="en-US" smtClean="0"/>
              <a:t>‹#›</a:t>
            </a:fld>
            <a:endParaRPr lang="en-US"/>
          </a:p>
        </p:txBody>
      </p:sp>
    </p:spTree>
    <p:extLst>
      <p:ext uri="{BB962C8B-B14F-4D97-AF65-F5344CB8AC3E}">
        <p14:creationId xmlns:p14="http://schemas.microsoft.com/office/powerpoint/2010/main" val="1116889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5</a:t>
            </a:fld>
            <a:endParaRPr lang="en-US"/>
          </a:p>
        </p:txBody>
      </p:sp>
    </p:spTree>
    <p:extLst>
      <p:ext uri="{BB962C8B-B14F-4D97-AF65-F5344CB8AC3E}">
        <p14:creationId xmlns:p14="http://schemas.microsoft.com/office/powerpoint/2010/main" val="3206779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6</a:t>
            </a:fld>
            <a:endParaRPr lang="en-US"/>
          </a:p>
        </p:txBody>
      </p:sp>
    </p:spTree>
    <p:extLst>
      <p:ext uri="{BB962C8B-B14F-4D97-AF65-F5344CB8AC3E}">
        <p14:creationId xmlns:p14="http://schemas.microsoft.com/office/powerpoint/2010/main" val="3308040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7</a:t>
            </a:fld>
            <a:endParaRPr lang="en-US"/>
          </a:p>
        </p:txBody>
      </p:sp>
    </p:spTree>
    <p:extLst>
      <p:ext uri="{BB962C8B-B14F-4D97-AF65-F5344CB8AC3E}">
        <p14:creationId xmlns:p14="http://schemas.microsoft.com/office/powerpoint/2010/main" val="528822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8</a:t>
            </a:fld>
            <a:endParaRPr lang="en-US"/>
          </a:p>
        </p:txBody>
      </p:sp>
    </p:spTree>
    <p:extLst>
      <p:ext uri="{BB962C8B-B14F-4D97-AF65-F5344CB8AC3E}">
        <p14:creationId xmlns:p14="http://schemas.microsoft.com/office/powerpoint/2010/main" val="27226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8195D-4AF1-2A47-A883-B473E697B933}" type="slidenum">
              <a:rPr lang="en-US" smtClean="0"/>
              <a:t>9</a:t>
            </a:fld>
            <a:endParaRPr lang="en-US"/>
          </a:p>
        </p:txBody>
      </p:sp>
    </p:spTree>
    <p:extLst>
      <p:ext uri="{BB962C8B-B14F-4D97-AF65-F5344CB8AC3E}">
        <p14:creationId xmlns:p14="http://schemas.microsoft.com/office/powerpoint/2010/main" val="3469314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10</a:t>
            </a:fld>
            <a:endParaRPr lang="en-US"/>
          </a:p>
        </p:txBody>
      </p:sp>
    </p:spTree>
    <p:extLst>
      <p:ext uri="{BB962C8B-B14F-4D97-AF65-F5344CB8AC3E}">
        <p14:creationId xmlns:p14="http://schemas.microsoft.com/office/powerpoint/2010/main" val="3553451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12</a:t>
            </a:fld>
            <a:endParaRPr lang="en-US"/>
          </a:p>
        </p:txBody>
      </p:sp>
    </p:spTree>
    <p:extLst>
      <p:ext uri="{BB962C8B-B14F-4D97-AF65-F5344CB8AC3E}">
        <p14:creationId xmlns:p14="http://schemas.microsoft.com/office/powerpoint/2010/main" val="3470360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13</a:t>
            </a:fld>
            <a:endParaRPr lang="en-US"/>
          </a:p>
        </p:txBody>
      </p:sp>
    </p:spTree>
    <p:extLst>
      <p:ext uri="{BB962C8B-B14F-4D97-AF65-F5344CB8AC3E}">
        <p14:creationId xmlns:p14="http://schemas.microsoft.com/office/powerpoint/2010/main" val="137193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68195D-4AF1-2A47-A883-B473E697B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563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18</a:t>
            </a:fld>
            <a:endParaRPr lang="en-US"/>
          </a:p>
        </p:txBody>
      </p:sp>
    </p:spTree>
    <p:extLst>
      <p:ext uri="{BB962C8B-B14F-4D97-AF65-F5344CB8AC3E}">
        <p14:creationId xmlns:p14="http://schemas.microsoft.com/office/powerpoint/2010/main" val="1723393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19</a:t>
            </a:fld>
            <a:endParaRPr lang="en-US"/>
          </a:p>
        </p:txBody>
      </p:sp>
    </p:spTree>
    <p:extLst>
      <p:ext uri="{BB962C8B-B14F-4D97-AF65-F5344CB8AC3E}">
        <p14:creationId xmlns:p14="http://schemas.microsoft.com/office/powerpoint/2010/main" val="3082716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68195D-4AF1-2A47-A883-B473E697B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7278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68195D-4AF1-2A47-A883-B473E697B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7360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68195D-4AF1-2A47-A883-B473E697B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981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68195D-4AF1-2A47-A883-B473E697B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760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25</a:t>
            </a:fld>
            <a:endParaRPr lang="en-US"/>
          </a:p>
        </p:txBody>
      </p:sp>
    </p:spTree>
    <p:extLst>
      <p:ext uri="{BB962C8B-B14F-4D97-AF65-F5344CB8AC3E}">
        <p14:creationId xmlns:p14="http://schemas.microsoft.com/office/powerpoint/2010/main" val="214525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26</a:t>
            </a:fld>
            <a:endParaRPr lang="en-US"/>
          </a:p>
        </p:txBody>
      </p:sp>
    </p:spTree>
    <p:extLst>
      <p:ext uri="{BB962C8B-B14F-4D97-AF65-F5344CB8AC3E}">
        <p14:creationId xmlns:p14="http://schemas.microsoft.com/office/powerpoint/2010/main" val="1648506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B68195D-4AF1-2A47-A883-B473E697B933}" type="slidenum">
              <a:rPr lang="en-US" smtClean="0"/>
              <a:t>27</a:t>
            </a:fld>
            <a:endParaRPr lang="en-US"/>
          </a:p>
        </p:txBody>
      </p:sp>
    </p:spTree>
    <p:extLst>
      <p:ext uri="{BB962C8B-B14F-4D97-AF65-F5344CB8AC3E}">
        <p14:creationId xmlns:p14="http://schemas.microsoft.com/office/powerpoint/2010/main" val="1304497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68195D-4AF1-2A47-A883-B473E697B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0931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68195D-4AF1-2A47-A883-B473E697B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117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4209379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7380A3-0DCF-CA4B-A5D1-B055D47D5FDC}"/>
              </a:ext>
            </a:extLst>
          </p:cNvPr>
          <p:cNvPicPr>
            <a:picLocks noChangeAspect="1"/>
          </p:cNvPicPr>
          <p:nvPr userDrawn="1"/>
        </p:nvPicPr>
        <p:blipFill>
          <a:blip r:embed="rId2"/>
          <a:stretch>
            <a:fillRect/>
          </a:stretch>
        </p:blipFill>
        <p:spPr>
          <a:xfrm>
            <a:off x="0" y="-1"/>
            <a:ext cx="9143999" cy="1206160"/>
          </a:xfrm>
          <a:prstGeom prst="rect">
            <a:avLst/>
          </a:prstGeom>
        </p:spPr>
      </p:pic>
      <p:sp>
        <p:nvSpPr>
          <p:cNvPr id="2" name="Title 1"/>
          <p:cNvSpPr>
            <a:spLocks noGrp="1"/>
          </p:cNvSpPr>
          <p:nvPr>
            <p:ph type="title" hasCustomPrompt="1"/>
          </p:nvPr>
        </p:nvSpPr>
        <p:spPr>
          <a:xfrm>
            <a:off x="155275" y="138024"/>
            <a:ext cx="7151299" cy="974782"/>
          </a:xfrm>
        </p:spPr>
        <p:txBody>
          <a:bodyPr tIns="72000" bIns="0">
            <a:normAutofit/>
          </a:bodyPr>
          <a:lstStyle>
            <a:lvl1pPr>
              <a:lnSpc>
                <a:spcPts val="3400"/>
              </a:lnSpc>
              <a:defRPr lang="en-ZA" sz="3600" b="1" cap="all" baseline="0" smtClean="0">
                <a:solidFill>
                  <a:schemeClr val="bg1"/>
                </a:solidFill>
                <a:effectLst/>
              </a:defRPr>
            </a:lvl1pPr>
          </a:lstStyle>
          <a:p>
            <a:r>
              <a:rPr lang="en-ZA" b="1" dirty="0">
                <a:effectLst/>
                <a:latin typeface="Calibri" panose="020F0502020204030204" pitchFamily="34" charset="0"/>
              </a:rPr>
              <a:t>TYPE HEADING HERE</a:t>
            </a:r>
            <a:endParaRPr lang="en-ZA" dirty="0">
              <a:effectLst/>
              <a:latin typeface="Calibri" panose="020F0502020204030204" pitchFamily="34" charset="0"/>
            </a:endParaRPr>
          </a:p>
        </p:txBody>
      </p:sp>
      <p:sp>
        <p:nvSpPr>
          <p:cNvPr id="3" name="Content Placeholder 2"/>
          <p:cNvSpPr>
            <a:spLocks noGrp="1"/>
          </p:cNvSpPr>
          <p:nvPr>
            <p:ph idx="1"/>
          </p:nvPr>
        </p:nvSpPr>
        <p:spPr>
          <a:xfrm>
            <a:off x="155275" y="1397479"/>
            <a:ext cx="8807570" cy="495156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DA184F46-E541-2648-B50F-883B6E628EB8}"/>
              </a:ext>
            </a:extLst>
          </p:cNvPr>
          <p:cNvSpPr>
            <a:spLocks noGrp="1"/>
          </p:cNvSpPr>
          <p:nvPr>
            <p:ph type="sldNum" sz="quarter" idx="4"/>
          </p:nvPr>
        </p:nvSpPr>
        <p:spPr>
          <a:xfrm>
            <a:off x="3543299" y="6538823"/>
            <a:ext cx="2057400" cy="182653"/>
          </a:xfrm>
          <a:prstGeom prst="rect">
            <a:avLst/>
          </a:prstGeom>
        </p:spPr>
        <p:txBody>
          <a:bodyPr vert="horz" lIns="91440" tIns="45720" rIns="91440" bIns="45720" rtlCol="0" anchor="ctr"/>
          <a:lstStyle>
            <a:lvl1pPr algn="ctr">
              <a:defRPr sz="1200">
                <a:solidFill>
                  <a:schemeClr val="tx1">
                    <a:tint val="75000"/>
                  </a:schemeClr>
                </a:solidFill>
              </a:defRPr>
            </a:lvl1pPr>
          </a:lstStyle>
          <a:p>
            <a:fld id="{A4E67396-EAD7-1246-A93B-5244FF26795F}" type="slidenum">
              <a:rPr lang="en-US" smtClean="0"/>
              <a:pPr/>
              <a:t>‹#›</a:t>
            </a:fld>
            <a:endParaRPr lang="en-US" dirty="0"/>
          </a:p>
        </p:txBody>
      </p:sp>
    </p:spTree>
    <p:extLst>
      <p:ext uri="{BB962C8B-B14F-4D97-AF65-F5344CB8AC3E}">
        <p14:creationId xmlns:p14="http://schemas.microsoft.com/office/powerpoint/2010/main" val="3870017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2957413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2621594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1076458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4098333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3802745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3676425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2561637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1371284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E67396-EAD7-1246-A93B-5244FF26795F}" type="slidenum">
              <a:rPr lang="en-US" smtClean="0"/>
              <a:t>‹#›</a:t>
            </a:fld>
            <a:endParaRPr lang="en-US"/>
          </a:p>
        </p:txBody>
      </p:sp>
    </p:spTree>
    <p:extLst>
      <p:ext uri="{BB962C8B-B14F-4D97-AF65-F5344CB8AC3E}">
        <p14:creationId xmlns:p14="http://schemas.microsoft.com/office/powerpoint/2010/main" val="1391570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E67396-EAD7-1246-A93B-5244FF26795F}" type="slidenum">
              <a:rPr lang="en-US" smtClean="0"/>
              <a:t>‹#›</a:t>
            </a:fld>
            <a:endParaRPr lang="en-US"/>
          </a:p>
        </p:txBody>
      </p:sp>
    </p:spTree>
    <p:extLst>
      <p:ext uri="{BB962C8B-B14F-4D97-AF65-F5344CB8AC3E}">
        <p14:creationId xmlns:p14="http://schemas.microsoft.com/office/powerpoint/2010/main" val="32057402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2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3D701C6-9245-C748-9F59-B80F639B385F}"/>
              </a:ext>
            </a:extLst>
          </p:cNvPr>
          <p:cNvPicPr>
            <a:picLocks noChangeAspect="1"/>
          </p:cNvPicPr>
          <p:nvPr/>
        </p:nvPicPr>
        <p:blipFill>
          <a:blip r:embed="rId2"/>
          <a:stretch>
            <a:fillRect/>
          </a:stretch>
        </p:blipFill>
        <p:spPr>
          <a:xfrm>
            <a:off x="2715" y="2036"/>
            <a:ext cx="9138570" cy="6853927"/>
          </a:xfrm>
          <a:prstGeom prst="rect">
            <a:avLst/>
          </a:prstGeom>
        </p:spPr>
      </p:pic>
      <p:sp>
        <p:nvSpPr>
          <p:cNvPr id="2" name="Title 1">
            <a:extLst>
              <a:ext uri="{FF2B5EF4-FFF2-40B4-BE49-F238E27FC236}">
                <a16:creationId xmlns:a16="http://schemas.microsoft.com/office/drawing/2014/main" id="{D117B3C4-C878-1D4B-89BE-1437A3091716}"/>
              </a:ext>
            </a:extLst>
          </p:cNvPr>
          <p:cNvSpPr>
            <a:spLocks noGrp="1"/>
          </p:cNvSpPr>
          <p:nvPr>
            <p:ph type="ctrTitle"/>
          </p:nvPr>
        </p:nvSpPr>
        <p:spPr>
          <a:xfrm>
            <a:off x="4440218" y="3190166"/>
            <a:ext cx="4585795" cy="1155692"/>
          </a:xfrm>
        </p:spPr>
        <p:txBody>
          <a:bodyPr anchor="ctr">
            <a:noAutofit/>
          </a:bodyPr>
          <a:lstStyle/>
          <a:p>
            <a:pPr algn="l"/>
            <a:r>
              <a:rPr lang="en-ZA" sz="2800" b="1" cap="all" dirty="0">
                <a:solidFill>
                  <a:schemeClr val="bg1"/>
                </a:solidFill>
                <a:latin typeface="Calibri" panose="020F0502020204030204" pitchFamily="34" charset="0"/>
              </a:rPr>
              <a:t>Building a bridge to recovery beyond covid-19</a:t>
            </a:r>
          </a:p>
        </p:txBody>
      </p:sp>
      <p:sp>
        <p:nvSpPr>
          <p:cNvPr id="4" name="Slide Number Placeholder 3">
            <a:extLst>
              <a:ext uri="{FF2B5EF4-FFF2-40B4-BE49-F238E27FC236}">
                <a16:creationId xmlns:a16="http://schemas.microsoft.com/office/drawing/2014/main" id="{63754271-9F4E-604A-AAA1-A880F603D969}"/>
              </a:ext>
            </a:extLst>
          </p:cNvPr>
          <p:cNvSpPr>
            <a:spLocks noGrp="1"/>
          </p:cNvSpPr>
          <p:nvPr>
            <p:ph type="sldNum" sz="quarter" idx="12"/>
          </p:nvPr>
        </p:nvSpPr>
        <p:spPr/>
        <p:txBody>
          <a:bodyPr/>
          <a:lstStyle/>
          <a:p>
            <a:fld id="{A4E67396-EAD7-1246-A93B-5244FF26795F}" type="slidenum">
              <a:rPr lang="en-US" smtClean="0"/>
              <a:t>1</a:t>
            </a:fld>
            <a:endParaRPr lang="en-US"/>
          </a:p>
        </p:txBody>
      </p:sp>
    </p:spTree>
    <p:extLst>
      <p:ext uri="{BB962C8B-B14F-4D97-AF65-F5344CB8AC3E}">
        <p14:creationId xmlns:p14="http://schemas.microsoft.com/office/powerpoint/2010/main" val="3696866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A4821-2F4F-1847-A8D9-34AC5A09B542}"/>
              </a:ext>
            </a:extLst>
          </p:cNvPr>
          <p:cNvSpPr>
            <a:spLocks noGrp="1"/>
          </p:cNvSpPr>
          <p:nvPr>
            <p:ph type="title"/>
          </p:nvPr>
        </p:nvSpPr>
        <p:spPr/>
        <p:txBody>
          <a:bodyPr>
            <a:normAutofit/>
          </a:bodyPr>
          <a:lstStyle/>
          <a:p>
            <a:r>
              <a:rPr lang="en-US" sz="2800" dirty="0"/>
              <a:t>overview</a:t>
            </a:r>
          </a:p>
        </p:txBody>
      </p:sp>
      <p:sp>
        <p:nvSpPr>
          <p:cNvPr id="3" name="Content Placeholder 2">
            <a:extLst>
              <a:ext uri="{FF2B5EF4-FFF2-40B4-BE49-F238E27FC236}">
                <a16:creationId xmlns:a16="http://schemas.microsoft.com/office/drawing/2014/main" id="{A82422BA-FAC5-7549-AA7F-3AA31648937F}"/>
              </a:ext>
            </a:extLst>
          </p:cNvPr>
          <p:cNvSpPr>
            <a:spLocks noGrp="1"/>
          </p:cNvSpPr>
          <p:nvPr>
            <p:ph idx="1"/>
          </p:nvPr>
        </p:nvSpPr>
        <p:spPr>
          <a:xfrm>
            <a:off x="155275" y="1200839"/>
            <a:ext cx="8807570" cy="4951564"/>
          </a:xfrm>
        </p:spPr>
        <p:txBody>
          <a:bodyPr>
            <a:noAutofit/>
          </a:bodyPr>
          <a:lstStyle/>
          <a:p>
            <a:pPr algn="just">
              <a:spcBef>
                <a:spcPts val="385"/>
              </a:spcBef>
              <a:spcAft>
                <a:spcPts val="385"/>
              </a:spcAft>
              <a:buFont typeface="Wingdings" panose="05000000000000000000" pitchFamily="2" charset="2"/>
              <a:buChar char="§"/>
            </a:pPr>
            <a:r>
              <a:rPr lang="en-GB" sz="1800" dirty="0"/>
              <a:t>This special adjustments budget has a dual purpose:</a:t>
            </a:r>
          </a:p>
          <a:p>
            <a:pPr lvl="1" algn="just">
              <a:spcBef>
                <a:spcPts val="385"/>
              </a:spcBef>
              <a:spcAft>
                <a:spcPts val="385"/>
              </a:spcAft>
              <a:buFont typeface="Wingdings" panose="05000000000000000000" pitchFamily="2" charset="2"/>
              <a:buChar char="§"/>
            </a:pPr>
            <a:r>
              <a:rPr lang="en-GB" sz="1800" dirty="0"/>
              <a:t> It reports on the COVID-19 fiscal measures, and the resulting adjustments to the division of revenue and departmental allocations </a:t>
            </a:r>
          </a:p>
          <a:p>
            <a:pPr lvl="1" algn="just">
              <a:spcBef>
                <a:spcPts val="385"/>
              </a:spcBef>
              <a:spcAft>
                <a:spcPts val="385"/>
              </a:spcAft>
              <a:buFont typeface="Wingdings" panose="05000000000000000000" pitchFamily="2" charset="2"/>
              <a:buChar char="§"/>
            </a:pPr>
            <a:r>
              <a:rPr lang="en-GB" sz="1800" dirty="0"/>
              <a:t>It also sets out government’s commitment to strengthen the public finances, and to position the economy for faster and inclusive growth</a:t>
            </a:r>
          </a:p>
          <a:p>
            <a:pPr algn="just">
              <a:spcBef>
                <a:spcPts val="385"/>
              </a:spcBef>
              <a:spcAft>
                <a:spcPts val="385"/>
              </a:spcAft>
              <a:buFont typeface="Wingdings" panose="05000000000000000000" pitchFamily="2" charset="2"/>
              <a:buChar char="§"/>
            </a:pPr>
            <a:r>
              <a:rPr lang="en-GB" sz="1800" dirty="0"/>
              <a:t>Government has responded to the COVID-19 pandemic with large-scale economic relief measures. Support is targeted at the most vulnerable South Africans. These steps will also build the capacity of the public health system to respond to the pandemic.  </a:t>
            </a:r>
          </a:p>
          <a:p>
            <a:pPr algn="just">
              <a:spcBef>
                <a:spcPts val="385"/>
              </a:spcBef>
              <a:spcAft>
                <a:spcPts val="385"/>
              </a:spcAft>
              <a:buFont typeface="Wingdings" panose="05000000000000000000" pitchFamily="2" charset="2"/>
              <a:buChar char="§"/>
            </a:pPr>
            <a:r>
              <a:rPr lang="en-GB" sz="1800" dirty="0"/>
              <a:t>The National Treasury expects the economy to contract by 7.2 per cent in 2020. Households and firms are grappling with the combined effects of economic restrictions and the continued spread of the virus. </a:t>
            </a:r>
          </a:p>
          <a:p>
            <a:pPr algn="just">
              <a:spcBef>
                <a:spcPts val="385"/>
              </a:spcBef>
              <a:spcAft>
                <a:spcPts val="385"/>
              </a:spcAft>
              <a:buFont typeface="Wingdings" panose="05000000000000000000" pitchFamily="2" charset="2"/>
              <a:buChar char="§"/>
            </a:pPr>
            <a:r>
              <a:rPr lang="en-GB" sz="1800" dirty="0"/>
              <a:t>The public finances, which had reached an unsustainable position before the pandemic, are now dangerously overstretched. Without urgent action in the 2021 budget process, a debt crisis will follow. </a:t>
            </a:r>
          </a:p>
          <a:p>
            <a:pPr algn="just">
              <a:spcBef>
                <a:spcPts val="385"/>
              </a:spcBef>
              <a:spcAft>
                <a:spcPts val="385"/>
              </a:spcAft>
              <a:buFont typeface="Wingdings" panose="05000000000000000000" pitchFamily="2" charset="2"/>
              <a:buChar char="§"/>
            </a:pPr>
            <a:r>
              <a:rPr lang="en-GB" sz="1800" dirty="0"/>
              <a:t>This special adjustments budget is a bridge to the October 2020 Medium Term Budget Policy Statement. Over the next several months, government will prepare a set of far-reaching reforms. Determined implementation of these measures will stabilise public debt, contain the budget deficit, and fully restore economic activity to build confidence, increase investment and promote job creation. </a:t>
            </a:r>
            <a:endParaRPr lang="en-ZA" sz="1800" dirty="0"/>
          </a:p>
        </p:txBody>
      </p:sp>
      <p:sp>
        <p:nvSpPr>
          <p:cNvPr id="4" name="Slide Number Placeholder 3">
            <a:extLst>
              <a:ext uri="{FF2B5EF4-FFF2-40B4-BE49-F238E27FC236}">
                <a16:creationId xmlns:a16="http://schemas.microsoft.com/office/drawing/2014/main" id="{84F644B8-4485-0144-B3D1-54620A632EF4}"/>
              </a:ext>
            </a:extLst>
          </p:cNvPr>
          <p:cNvSpPr>
            <a:spLocks noGrp="1"/>
          </p:cNvSpPr>
          <p:nvPr>
            <p:ph type="sldNum" sz="quarter" idx="4"/>
          </p:nvPr>
        </p:nvSpPr>
        <p:spPr/>
        <p:txBody>
          <a:bodyPr/>
          <a:lstStyle/>
          <a:p>
            <a:fld id="{A4E67396-EAD7-1246-A93B-5244FF26795F}" type="slidenum">
              <a:rPr lang="en-US" smtClean="0"/>
              <a:pPr/>
              <a:t>2</a:t>
            </a:fld>
            <a:endParaRPr lang="en-US" dirty="0"/>
          </a:p>
        </p:txBody>
      </p:sp>
    </p:spTree>
    <p:extLst>
      <p:ext uri="{BB962C8B-B14F-4D97-AF65-F5344CB8AC3E}">
        <p14:creationId xmlns:p14="http://schemas.microsoft.com/office/powerpoint/2010/main" val="537109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03ADC-C059-E248-B94C-B4A59C94E215}"/>
              </a:ext>
            </a:extLst>
          </p:cNvPr>
          <p:cNvSpPr>
            <a:spLocks noGrp="1"/>
          </p:cNvSpPr>
          <p:nvPr>
            <p:ph type="title"/>
          </p:nvPr>
        </p:nvSpPr>
        <p:spPr/>
        <p:txBody>
          <a:bodyPr>
            <a:normAutofit/>
          </a:bodyPr>
          <a:lstStyle/>
          <a:p>
            <a:r>
              <a:rPr lang="en-US" sz="3200" dirty="0"/>
              <a:t>Key points on economic interventions re: covid-19</a:t>
            </a:r>
          </a:p>
        </p:txBody>
      </p:sp>
      <p:sp>
        <p:nvSpPr>
          <p:cNvPr id="3" name="Content Placeholder 2">
            <a:extLst>
              <a:ext uri="{FF2B5EF4-FFF2-40B4-BE49-F238E27FC236}">
                <a16:creationId xmlns:a16="http://schemas.microsoft.com/office/drawing/2014/main" id="{686CF76C-5094-F94D-9291-58C297CEB859}"/>
              </a:ext>
            </a:extLst>
          </p:cNvPr>
          <p:cNvSpPr>
            <a:spLocks noGrp="1"/>
          </p:cNvSpPr>
          <p:nvPr>
            <p:ph idx="1"/>
          </p:nvPr>
        </p:nvSpPr>
        <p:spPr>
          <a:xfrm>
            <a:off x="155275" y="1223158"/>
            <a:ext cx="8807570" cy="5125885"/>
          </a:xfrm>
        </p:spPr>
        <p:txBody>
          <a:bodyPr>
            <a:normAutofit lnSpcReduction="10000"/>
          </a:bodyPr>
          <a:lstStyle/>
          <a:p>
            <a:r>
              <a:rPr lang="en-US" sz="2400" dirty="0"/>
              <a:t>Overall intervention is among the largest in the developing world</a:t>
            </a:r>
          </a:p>
          <a:p>
            <a:r>
              <a:rPr lang="en-US" sz="2400" dirty="0"/>
              <a:t>Monetary Policy:</a:t>
            </a:r>
          </a:p>
          <a:p>
            <a:pPr lvl="1"/>
            <a:r>
              <a:rPr lang="en-US" sz="2000" dirty="0"/>
              <a:t>SARB cut interest rates by 250 bps – the median among emerging market countries is 100bps</a:t>
            </a:r>
          </a:p>
          <a:p>
            <a:pPr lvl="1"/>
            <a:r>
              <a:rPr lang="en-US" sz="2000" dirty="0"/>
              <a:t>Liquidity </a:t>
            </a:r>
            <a:r>
              <a:rPr lang="en-US" sz="2000" dirty="0" err="1"/>
              <a:t>programme</a:t>
            </a:r>
            <a:r>
              <a:rPr lang="en-US" sz="2000" dirty="0"/>
              <a:t> helped lower the 10yr bond yield from a high of 12.4% to 9%</a:t>
            </a:r>
          </a:p>
          <a:p>
            <a:r>
              <a:rPr lang="en-US" sz="2400" dirty="0"/>
              <a:t>Fiscal Policy:</a:t>
            </a:r>
          </a:p>
          <a:p>
            <a:pPr lvl="1"/>
            <a:r>
              <a:rPr lang="en-US" sz="2000" dirty="0"/>
              <a:t>Mildly expansionary before the pandemic</a:t>
            </a:r>
          </a:p>
          <a:p>
            <a:pPr lvl="1"/>
            <a:r>
              <a:rPr lang="en-US" sz="2000" dirty="0"/>
              <a:t>Cyclically-adjusted primary balance in 2020/21 indicates South Africa’s fiscal stance is more expansionary than many peer EM countries</a:t>
            </a:r>
          </a:p>
          <a:p>
            <a:pPr lvl="1"/>
            <a:r>
              <a:rPr lang="en-US" sz="2000" dirty="0"/>
              <a:t>The broad fiscal package amounts to more than 10% of GDP</a:t>
            </a:r>
          </a:p>
          <a:p>
            <a:r>
              <a:rPr lang="en-US" sz="2400" dirty="0"/>
              <a:t>Rebuilding Policy buffers</a:t>
            </a:r>
          </a:p>
          <a:p>
            <a:pPr lvl="1"/>
            <a:r>
              <a:rPr lang="en-US" sz="2000" dirty="0"/>
              <a:t>Pre-crisis fiscal position: poor capacity to respond to crises. The fiscus is now dangerously unprepared for another shock nor supporting public investment</a:t>
            </a:r>
          </a:p>
          <a:p>
            <a:pPr lvl="1"/>
            <a:r>
              <a:rPr lang="en-US" sz="2000" dirty="0"/>
              <a:t>Buffers can be rebuilt by immediately targeting a primary surplus in the next few years</a:t>
            </a:r>
          </a:p>
        </p:txBody>
      </p:sp>
      <p:sp>
        <p:nvSpPr>
          <p:cNvPr id="4" name="Slide Number Placeholder 3">
            <a:extLst>
              <a:ext uri="{FF2B5EF4-FFF2-40B4-BE49-F238E27FC236}">
                <a16:creationId xmlns:a16="http://schemas.microsoft.com/office/drawing/2014/main" id="{508C2BB4-B124-8447-96C7-82BD8FF4A676}"/>
              </a:ext>
            </a:extLst>
          </p:cNvPr>
          <p:cNvSpPr>
            <a:spLocks noGrp="1"/>
          </p:cNvSpPr>
          <p:nvPr>
            <p:ph type="sldNum" sz="quarter" idx="4"/>
          </p:nvPr>
        </p:nvSpPr>
        <p:spPr/>
        <p:txBody>
          <a:bodyPr/>
          <a:lstStyle/>
          <a:p>
            <a:fld id="{A4E67396-EAD7-1246-A93B-5244FF26795F}" type="slidenum">
              <a:rPr lang="en-US" smtClean="0"/>
              <a:pPr/>
              <a:t>3</a:t>
            </a:fld>
            <a:endParaRPr lang="en-US" dirty="0"/>
          </a:p>
        </p:txBody>
      </p:sp>
    </p:spTree>
    <p:extLst>
      <p:ext uri="{BB962C8B-B14F-4D97-AF65-F5344CB8AC3E}">
        <p14:creationId xmlns:p14="http://schemas.microsoft.com/office/powerpoint/2010/main" val="1314841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t>Announced fiscal package is larger than in other developing countries in the Group of 20</a:t>
            </a:r>
            <a:endParaRPr lang="en-ZA" sz="2400" dirty="0"/>
          </a:p>
        </p:txBody>
      </p:sp>
      <p:sp>
        <p:nvSpPr>
          <p:cNvPr id="4" name="Slide Number Placeholder 3"/>
          <p:cNvSpPr>
            <a:spLocks noGrp="1"/>
          </p:cNvSpPr>
          <p:nvPr>
            <p:ph type="sldNum" sz="quarter" idx="4294967295"/>
          </p:nvPr>
        </p:nvSpPr>
        <p:spPr/>
        <p:txBody>
          <a:bodyPr/>
          <a:lstStyle/>
          <a:p>
            <a:fld id="{016C6A79-A2B0-4316-9B4B-0BFEBAECBA57}" type="slidenum">
              <a:rPr lang="en-ZA">
                <a:solidFill>
                  <a:srgbClr val="000000"/>
                </a:solidFill>
              </a:rPr>
              <a:pPr/>
              <a:t>4</a:t>
            </a:fld>
            <a:endParaRPr lang="en-ZA" dirty="0">
              <a:solidFill>
                <a:srgbClr val="000000"/>
              </a:solidFill>
            </a:endParaRPr>
          </a:p>
        </p:txBody>
      </p:sp>
      <p:pic>
        <p:nvPicPr>
          <p:cNvPr id="5" name="Picture 4"/>
          <p:cNvPicPr/>
          <p:nvPr/>
        </p:nvPicPr>
        <p:blipFill>
          <a:blip r:embed="rId2"/>
          <a:stretch>
            <a:fillRect/>
          </a:stretch>
        </p:blipFill>
        <p:spPr>
          <a:xfrm>
            <a:off x="309044" y="1778095"/>
            <a:ext cx="6423195" cy="4578256"/>
          </a:xfrm>
          <a:prstGeom prst="rect">
            <a:avLst/>
          </a:prstGeom>
          <a:ln>
            <a:solidFill>
              <a:schemeClr val="tx1"/>
            </a:solidFill>
          </a:ln>
        </p:spPr>
      </p:pic>
      <p:sp>
        <p:nvSpPr>
          <p:cNvPr id="6" name="TextBox 5"/>
          <p:cNvSpPr txBox="1"/>
          <p:nvPr/>
        </p:nvSpPr>
        <p:spPr>
          <a:xfrm>
            <a:off x="155275" y="1276173"/>
            <a:ext cx="6480720" cy="338554"/>
          </a:xfrm>
          <a:prstGeom prst="rect">
            <a:avLst/>
          </a:prstGeom>
          <a:noFill/>
        </p:spPr>
        <p:txBody>
          <a:bodyPr wrap="square" rtlCol="0">
            <a:spAutoFit/>
          </a:bodyPr>
          <a:lstStyle/>
          <a:p>
            <a:r>
              <a:rPr lang="en-GB" sz="1600" b="1" dirty="0">
                <a:latin typeface="Calibri" panose="020F0502020204030204" pitchFamily="34" charset="0"/>
                <a:cs typeface="Calibri" panose="020F0502020204030204" pitchFamily="34" charset="0"/>
              </a:rPr>
              <a:t>Comparison of economic support announced by G20 governments </a:t>
            </a:r>
            <a:endParaRPr lang="en-ZA" sz="1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7153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a:t>THE ECONOMIC ENVIRONMENT HAS WORSENED SINCE BUDGET 2020</a:t>
            </a:r>
          </a:p>
        </p:txBody>
      </p:sp>
      <p:sp>
        <p:nvSpPr>
          <p:cNvPr id="4" name="Slide Number Placeholder 3"/>
          <p:cNvSpPr>
            <a:spLocks noGrp="1"/>
          </p:cNvSpPr>
          <p:nvPr>
            <p:ph type="sldNum" sz="quarter" idx="4"/>
          </p:nvPr>
        </p:nvSpPr>
        <p:spPr/>
        <p:txBody>
          <a:bodyPr/>
          <a:lstStyle/>
          <a:p>
            <a:fld id="{A4E67396-EAD7-1246-A93B-5244FF26795F}" type="slidenum">
              <a:rPr lang="en-US" smtClean="0"/>
              <a:pPr/>
              <a:t>5</a:t>
            </a:fld>
            <a:endParaRPr lang="en-US" dirty="0"/>
          </a:p>
        </p:txBody>
      </p:sp>
      <p:sp>
        <p:nvSpPr>
          <p:cNvPr id="5" name="Content Placeholder 2"/>
          <p:cNvSpPr txBox="1">
            <a:spLocks/>
          </p:cNvSpPr>
          <p:nvPr/>
        </p:nvSpPr>
        <p:spPr bwMode="auto">
          <a:xfrm>
            <a:off x="0" y="1220388"/>
            <a:ext cx="8978537" cy="550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a:solidFill>
                  <a:schemeClr val="tx1"/>
                </a:solidFill>
                <a:latin typeface="+mn-lt"/>
                <a:ea typeface="+mn-ea"/>
                <a:cs typeface="Osaka"/>
              </a:defRPr>
            </a:lvl1pPr>
            <a:lvl2pPr marL="742950" indent="-285750" algn="l" rtl="0" eaLnBrk="1" fontAlgn="base" hangingPunct="1">
              <a:spcBef>
                <a:spcPct val="20000"/>
              </a:spcBef>
              <a:spcAft>
                <a:spcPct val="0"/>
              </a:spcAft>
              <a:buChar char="–"/>
              <a:defRPr sz="2000">
                <a:solidFill>
                  <a:schemeClr val="tx1"/>
                </a:solidFill>
                <a:latin typeface="+mn-lt"/>
                <a:ea typeface="+mn-ea"/>
                <a:cs typeface="Osaka"/>
              </a:defRPr>
            </a:lvl2pPr>
            <a:lvl3pPr marL="1143000" indent="-228600" algn="l" rtl="0" eaLnBrk="1" fontAlgn="base" hangingPunct="1">
              <a:spcBef>
                <a:spcPct val="20000"/>
              </a:spcBef>
              <a:spcAft>
                <a:spcPct val="0"/>
              </a:spcAft>
              <a:buChar char="•"/>
              <a:defRPr sz="2000">
                <a:solidFill>
                  <a:schemeClr val="tx1"/>
                </a:solidFill>
                <a:latin typeface="+mn-lt"/>
                <a:ea typeface="+mn-ea"/>
                <a:cs typeface="Osaka"/>
              </a:defRPr>
            </a:lvl3pPr>
            <a:lvl4pPr marL="1600200" indent="-228600" algn="l" rtl="0" eaLnBrk="1" fontAlgn="base" hangingPunct="1">
              <a:spcBef>
                <a:spcPct val="20000"/>
              </a:spcBef>
              <a:spcAft>
                <a:spcPct val="0"/>
              </a:spcAft>
              <a:buChar char="–"/>
              <a:defRPr sz="2000">
                <a:solidFill>
                  <a:schemeClr val="tx1"/>
                </a:solidFill>
                <a:latin typeface="+mn-lt"/>
                <a:ea typeface="+mn-ea"/>
                <a:cs typeface="Osaka"/>
              </a:defRPr>
            </a:lvl4pPr>
            <a:lvl5pPr marL="2057400" indent="-228600" algn="l" rtl="0" eaLnBrk="1" fontAlgn="base" hangingPunct="1">
              <a:spcBef>
                <a:spcPct val="20000"/>
              </a:spcBef>
              <a:spcAft>
                <a:spcPct val="0"/>
              </a:spcAft>
              <a:buChar char="»"/>
              <a:defRPr sz="2000">
                <a:solidFill>
                  <a:schemeClr val="tx1"/>
                </a:solidFill>
                <a:latin typeface="+mn-lt"/>
                <a:ea typeface="+mn-ea"/>
                <a:cs typeface="Osak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0" marR="0" lvl="0" indent="0" algn="just" fontAlgn="base">
              <a:lnSpc>
                <a:spcPct val="90000"/>
              </a:lnSpc>
              <a:spcBef>
                <a:spcPts val="385"/>
              </a:spcBef>
              <a:spcAft>
                <a:spcPts val="385"/>
              </a:spcAft>
              <a:buClrTx/>
              <a:buSzTx/>
              <a:buNone/>
              <a:tabLst/>
              <a:defRPr/>
            </a:pPr>
            <a:r>
              <a:rPr lang="en-ZA" sz="1600" b="1" dirty="0">
                <a:cs typeface="+mn-cs"/>
              </a:rPr>
              <a:t>Global conditions have deteriorated significantly, with a global recession in 2020 now inevitable</a:t>
            </a:r>
          </a:p>
          <a:p>
            <a:pPr marL="228600" marR="0" lvl="1" indent="-228600" algn="just" fontAlgn="base">
              <a:lnSpc>
                <a:spcPct val="90000"/>
              </a:lnSpc>
              <a:spcBef>
                <a:spcPts val="385"/>
              </a:spcBef>
              <a:spcAft>
                <a:spcPts val="385"/>
              </a:spcAft>
              <a:buClrTx/>
              <a:buSzTx/>
              <a:buFont typeface="Wingdings" panose="05000000000000000000" pitchFamily="2" charset="2"/>
              <a:buChar char="§"/>
              <a:tabLst/>
              <a:defRPr/>
            </a:pPr>
            <a:r>
              <a:rPr lang="en-ZA" sz="1600" dirty="0">
                <a:cs typeface="+mn-cs"/>
              </a:rPr>
              <a:t>Risks around COVID-19 pandemic continue to play out, weighing on economic activity and sentiment  </a:t>
            </a:r>
          </a:p>
          <a:p>
            <a:pPr marL="228600" marR="0" lvl="1" indent="-228600" algn="just" fontAlgn="base">
              <a:lnSpc>
                <a:spcPct val="90000"/>
              </a:lnSpc>
              <a:spcBef>
                <a:spcPts val="385"/>
              </a:spcBef>
              <a:spcAft>
                <a:spcPts val="385"/>
              </a:spcAft>
              <a:buClrTx/>
              <a:buSzTx/>
              <a:buFont typeface="Wingdings" panose="05000000000000000000" pitchFamily="2" charset="2"/>
              <a:buChar char="§"/>
              <a:tabLst/>
              <a:defRPr/>
            </a:pPr>
            <a:r>
              <a:rPr lang="en-ZA" sz="1600" dirty="0">
                <a:cs typeface="+mn-cs"/>
              </a:rPr>
              <a:t>High frequency activity data points to economic impact being far worse than the global financial crisis</a:t>
            </a:r>
          </a:p>
          <a:p>
            <a:pPr marL="0" indent="0" algn="just">
              <a:lnSpc>
                <a:spcPct val="90000"/>
              </a:lnSpc>
              <a:spcBef>
                <a:spcPts val="385"/>
              </a:spcBef>
              <a:spcAft>
                <a:spcPts val="385"/>
              </a:spcAft>
              <a:buNone/>
              <a:defRPr/>
            </a:pPr>
            <a:r>
              <a:rPr lang="en-US" sz="1600" b="1" dirty="0">
                <a:cs typeface="+mn-cs"/>
              </a:rPr>
              <a:t>Domestically, growth in Q4 2019 came out much worse than expected (at -1.4 per cent quarter-on-quarter seasonally adjusted </a:t>
            </a:r>
            <a:r>
              <a:rPr lang="en-US" sz="1600" b="1" dirty="0" err="1">
                <a:cs typeface="+mn-cs"/>
              </a:rPr>
              <a:t>annualised</a:t>
            </a:r>
            <a:r>
              <a:rPr lang="en-US" sz="1600" b="1" dirty="0">
                <a:cs typeface="+mn-cs"/>
              </a:rPr>
              <a:t> rate), bringing 2019 growth to 0.2 per cent </a:t>
            </a:r>
          </a:p>
          <a:p>
            <a:pPr marL="0" indent="0" algn="just">
              <a:lnSpc>
                <a:spcPct val="90000"/>
              </a:lnSpc>
              <a:spcBef>
                <a:spcPts val="385"/>
              </a:spcBef>
              <a:spcAft>
                <a:spcPts val="385"/>
              </a:spcAft>
              <a:buNone/>
              <a:defRPr/>
            </a:pPr>
            <a:r>
              <a:rPr lang="en-ZA" sz="1600" dirty="0">
                <a:cs typeface="+mn-cs"/>
              </a:rPr>
              <a:t>Growth was negatively affected by declines across the primary, secondary and tertiary sectors.</a:t>
            </a:r>
          </a:p>
          <a:p>
            <a:pPr marL="228600" lvl="1" indent="-228600" algn="just">
              <a:lnSpc>
                <a:spcPct val="90000"/>
              </a:lnSpc>
              <a:spcBef>
                <a:spcPts val="385"/>
              </a:spcBef>
              <a:spcAft>
                <a:spcPts val="385"/>
              </a:spcAft>
              <a:buFont typeface="Wingdings" panose="05000000000000000000" pitchFamily="2" charset="2"/>
              <a:buChar char="§"/>
              <a:defRPr/>
            </a:pPr>
            <a:r>
              <a:rPr lang="en-ZA" sz="1600" dirty="0">
                <a:cs typeface="+mn-cs"/>
              </a:rPr>
              <a:t>Electricity constraints intensified in Q4 2019 and Q1 2020, weighing on production and sentiment even before COVID-19. Electricity production (distributed) fell to its lowest level in March 2020 since September 2003. </a:t>
            </a:r>
          </a:p>
          <a:p>
            <a:pPr marL="228600" marR="0" lvl="1" indent="-228600" algn="just" fontAlgn="base">
              <a:lnSpc>
                <a:spcPct val="90000"/>
              </a:lnSpc>
              <a:spcBef>
                <a:spcPts val="385"/>
              </a:spcBef>
              <a:spcAft>
                <a:spcPts val="385"/>
              </a:spcAft>
              <a:buClrTx/>
              <a:buSzTx/>
              <a:buFont typeface="Wingdings" panose="05000000000000000000" pitchFamily="2" charset="2"/>
              <a:buChar char="§"/>
              <a:tabLst/>
              <a:defRPr/>
            </a:pPr>
            <a:r>
              <a:rPr lang="en-ZA" sz="1600" dirty="0">
                <a:cs typeface="+mn-cs"/>
              </a:rPr>
              <a:t>High frequency data now showing a contraction in Q1 2020 is likely. March is expected to weigh strongly on the first quarter outcome as COVID-19 restrictions intensified both globally and domestically.</a:t>
            </a:r>
          </a:p>
          <a:p>
            <a:pPr marL="228600" marR="0" lvl="1" indent="-228600" algn="just" fontAlgn="base">
              <a:lnSpc>
                <a:spcPct val="90000"/>
              </a:lnSpc>
              <a:spcBef>
                <a:spcPts val="385"/>
              </a:spcBef>
              <a:spcAft>
                <a:spcPts val="385"/>
              </a:spcAft>
              <a:buClrTx/>
              <a:buSzTx/>
              <a:buFont typeface="Wingdings" panose="05000000000000000000" pitchFamily="2" charset="2"/>
              <a:buChar char="§"/>
              <a:tabLst/>
              <a:defRPr/>
            </a:pPr>
            <a:r>
              <a:rPr lang="en-ZA" sz="1600" dirty="0">
                <a:cs typeface="+mn-cs"/>
              </a:rPr>
              <a:t>Leading and sentiment indicators clearly point to significant declines in economic activity from April, and a slight recovery in activity in May – however indications are that demand remains very weak. </a:t>
            </a:r>
          </a:p>
          <a:p>
            <a:pPr marL="0" lvl="0" indent="0" algn="just">
              <a:lnSpc>
                <a:spcPct val="90000"/>
              </a:lnSpc>
              <a:spcBef>
                <a:spcPts val="385"/>
              </a:spcBef>
              <a:spcAft>
                <a:spcPts val="385"/>
              </a:spcAft>
              <a:buNone/>
              <a:defRPr/>
            </a:pPr>
            <a:r>
              <a:rPr lang="en-ZA" sz="1600" b="1" dirty="0">
                <a:cs typeface="+mn-cs"/>
              </a:rPr>
              <a:t>Inflationary pressure remains muted in the short term owing to weak domestic demand and lower oil prices</a:t>
            </a:r>
          </a:p>
          <a:p>
            <a:pPr marL="0" lvl="0" indent="0" algn="just">
              <a:lnSpc>
                <a:spcPct val="90000"/>
              </a:lnSpc>
              <a:spcBef>
                <a:spcPts val="385"/>
              </a:spcBef>
              <a:spcAft>
                <a:spcPts val="385"/>
              </a:spcAft>
              <a:buNone/>
              <a:defRPr/>
            </a:pPr>
            <a:r>
              <a:rPr lang="en-ZA" sz="1600" b="1" dirty="0">
                <a:cs typeface="+mn-cs"/>
              </a:rPr>
              <a:t>Risks to the global and domestic environment remain biased strongly to the downside</a:t>
            </a:r>
          </a:p>
          <a:p>
            <a:pPr marL="685800" lvl="1" indent="-228600" algn="just">
              <a:lnSpc>
                <a:spcPct val="70000"/>
              </a:lnSpc>
              <a:spcBef>
                <a:spcPts val="385"/>
              </a:spcBef>
              <a:spcAft>
                <a:spcPts val="385"/>
              </a:spcAft>
              <a:buFont typeface="Wingdings" panose="05000000000000000000" pitchFamily="2" charset="2"/>
              <a:buChar char="§"/>
              <a:defRPr/>
            </a:pPr>
            <a:r>
              <a:rPr lang="en-ZA" sz="1600" dirty="0">
                <a:cs typeface="+mn-cs"/>
              </a:rPr>
              <a:t>Potential for further shut downs in response to infections</a:t>
            </a:r>
          </a:p>
          <a:p>
            <a:pPr marL="685800" lvl="1" indent="-228600" algn="just">
              <a:lnSpc>
                <a:spcPct val="70000"/>
              </a:lnSpc>
              <a:spcBef>
                <a:spcPts val="385"/>
              </a:spcBef>
              <a:spcAft>
                <a:spcPts val="385"/>
              </a:spcAft>
              <a:buFont typeface="Wingdings" panose="05000000000000000000" pitchFamily="2" charset="2"/>
              <a:buChar char="§"/>
              <a:defRPr/>
            </a:pPr>
            <a:r>
              <a:rPr lang="en-ZA" sz="1600" dirty="0">
                <a:cs typeface="+mn-cs"/>
              </a:rPr>
              <a:t>Longer term ramifications for employment, investment and structure of trade</a:t>
            </a:r>
          </a:p>
          <a:p>
            <a:pPr marL="685800" lvl="1" indent="-228600" algn="just">
              <a:lnSpc>
                <a:spcPct val="70000"/>
              </a:lnSpc>
              <a:spcBef>
                <a:spcPts val="385"/>
              </a:spcBef>
              <a:spcAft>
                <a:spcPts val="385"/>
              </a:spcAft>
              <a:buFont typeface="Wingdings" panose="05000000000000000000" pitchFamily="2" charset="2"/>
              <a:buChar char="§"/>
              <a:defRPr/>
            </a:pPr>
            <a:r>
              <a:rPr lang="en-ZA" sz="1600" dirty="0">
                <a:cs typeface="+mn-cs"/>
              </a:rPr>
              <a:t>Existing risks to trade tensions, dispersion heightened by pandemic</a:t>
            </a:r>
          </a:p>
        </p:txBody>
      </p:sp>
    </p:spTree>
    <p:extLst>
      <p:ext uri="{BB962C8B-B14F-4D97-AF65-F5344CB8AC3E}">
        <p14:creationId xmlns:p14="http://schemas.microsoft.com/office/powerpoint/2010/main" val="4049408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How has the fiscal situation changed since the 2020 Budget?</a:t>
            </a:r>
            <a:endParaRPr lang="en-ZA" sz="2800" dirty="0"/>
          </a:p>
        </p:txBody>
      </p:sp>
      <p:sp>
        <p:nvSpPr>
          <p:cNvPr id="4" name="Slide Number Placeholder 3"/>
          <p:cNvSpPr>
            <a:spLocks noGrp="1"/>
          </p:cNvSpPr>
          <p:nvPr>
            <p:ph type="sldNum" sz="quarter" idx="4"/>
          </p:nvPr>
        </p:nvSpPr>
        <p:spPr/>
        <p:txBody>
          <a:bodyPr/>
          <a:lstStyle/>
          <a:p>
            <a:fld id="{A4E67396-EAD7-1246-A93B-5244FF26795F}" type="slidenum">
              <a:rPr lang="en-US" smtClean="0"/>
              <a:pPr/>
              <a:t>6</a:t>
            </a:fld>
            <a:endParaRPr lang="en-US" dirty="0"/>
          </a:p>
        </p:txBody>
      </p:sp>
      <p:sp>
        <p:nvSpPr>
          <p:cNvPr id="6" name="TextBox 5"/>
          <p:cNvSpPr txBox="1"/>
          <p:nvPr/>
        </p:nvSpPr>
        <p:spPr>
          <a:xfrm>
            <a:off x="270386" y="5001727"/>
            <a:ext cx="8760542" cy="1508105"/>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
            </a:pPr>
            <a:r>
              <a:rPr lang="en-GB" dirty="0"/>
              <a:t>The 2020/21 fiscal position, and the financing requirements, are markedly changed</a:t>
            </a:r>
          </a:p>
          <a:p>
            <a:pPr marL="285750" indent="-285750">
              <a:spcBef>
                <a:spcPts val="600"/>
              </a:spcBef>
              <a:spcAft>
                <a:spcPts val="600"/>
              </a:spcAft>
              <a:buFont typeface="Wingdings" panose="05000000000000000000" pitchFamily="2" charset="2"/>
              <a:buChar char="§"/>
            </a:pPr>
            <a:r>
              <a:rPr lang="en-GB" dirty="0"/>
              <a:t>The public finances, which had reached an unsustainable position before the pandemic, are now dangerously overstretched.</a:t>
            </a:r>
          </a:p>
          <a:p>
            <a:pPr marL="285750" indent="-285750">
              <a:spcBef>
                <a:spcPts val="600"/>
              </a:spcBef>
              <a:spcAft>
                <a:spcPts val="600"/>
              </a:spcAft>
              <a:buFont typeface="Wingdings" panose="05000000000000000000" pitchFamily="2" charset="2"/>
              <a:buChar char="§"/>
            </a:pPr>
            <a:r>
              <a:rPr lang="en-GB" dirty="0"/>
              <a:t> Without urgent action in the 2021 budget process, a debt crisis will follow. </a:t>
            </a:r>
          </a:p>
        </p:txBody>
      </p:sp>
      <p:sp>
        <p:nvSpPr>
          <p:cNvPr id="7" name="Rectangle 6"/>
          <p:cNvSpPr>
            <a:spLocks noChangeArrowheads="1"/>
          </p:cNvSpPr>
          <p:nvPr/>
        </p:nvSpPr>
        <p:spPr bwMode="auto">
          <a:xfrm>
            <a:off x="45784" y="1330613"/>
            <a:ext cx="46170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Main budget deficit (percent of GDP), 2020/21</a:t>
            </a:r>
            <a:endParaRPr lang="en-ZA" altLang="en-US" sz="1800" b="0" dirty="0">
              <a:latin typeface="Calibri" panose="020F0502020204030204" pitchFamily="34" charset="0"/>
              <a:ea typeface="Batang" pitchFamily="18" charset="-127"/>
              <a:cs typeface="Calibri" panose="020F0502020204030204" pitchFamily="34" charset="0"/>
            </a:endParaRPr>
          </a:p>
        </p:txBody>
      </p:sp>
      <p:pic>
        <p:nvPicPr>
          <p:cNvPr id="10" name="Picture 9"/>
          <p:cNvPicPr preferRelativeResize="0">
            <a:picLocks/>
          </p:cNvPicPr>
          <p:nvPr/>
        </p:nvPicPr>
        <p:blipFill>
          <a:blip r:embed="rId3"/>
          <a:stretch>
            <a:fillRect/>
          </a:stretch>
        </p:blipFill>
        <p:spPr>
          <a:xfrm>
            <a:off x="4650657" y="1702157"/>
            <a:ext cx="4381200" cy="2934000"/>
          </a:xfrm>
          <a:prstGeom prst="rect">
            <a:avLst/>
          </a:prstGeom>
          <a:ln w="3175">
            <a:solidFill>
              <a:schemeClr val="tx1"/>
            </a:solidFill>
          </a:ln>
        </p:spPr>
      </p:pic>
      <p:pic>
        <p:nvPicPr>
          <p:cNvPr id="11" name="Picture 10"/>
          <p:cNvPicPr>
            <a:picLocks noChangeAspect="1"/>
          </p:cNvPicPr>
          <p:nvPr/>
        </p:nvPicPr>
        <p:blipFill>
          <a:blip r:embed="rId4"/>
          <a:stretch>
            <a:fillRect/>
          </a:stretch>
        </p:blipFill>
        <p:spPr>
          <a:xfrm>
            <a:off x="45785" y="1699945"/>
            <a:ext cx="4526216" cy="2932450"/>
          </a:xfrm>
          <a:prstGeom prst="rect">
            <a:avLst/>
          </a:prstGeom>
          <a:ln w="3175">
            <a:solidFill>
              <a:schemeClr val="tx1"/>
            </a:solidFill>
          </a:ln>
        </p:spPr>
      </p:pic>
      <p:sp>
        <p:nvSpPr>
          <p:cNvPr id="12" name="Rectangle 11"/>
          <p:cNvSpPr>
            <a:spLocks noChangeArrowheads="1"/>
          </p:cNvSpPr>
          <p:nvPr/>
        </p:nvSpPr>
        <p:spPr bwMode="auto">
          <a:xfrm>
            <a:off x="4532740" y="1326743"/>
            <a:ext cx="394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Main budget deficit (R billion), 2020/21</a:t>
            </a:r>
            <a:endParaRPr lang="en-ZA" altLang="en-US" sz="1800" b="0" dirty="0">
              <a:latin typeface="Calibri" panose="020F0502020204030204" pitchFamily="34" charset="0"/>
              <a:ea typeface="Batang" pitchFamily="18" charset="-127"/>
              <a:cs typeface="Calibri" panose="020F0502020204030204" pitchFamily="34" charset="0"/>
            </a:endParaRPr>
          </a:p>
        </p:txBody>
      </p:sp>
    </p:spTree>
    <p:extLst>
      <p:ext uri="{BB962C8B-B14F-4D97-AF65-F5344CB8AC3E}">
        <p14:creationId xmlns:p14="http://schemas.microsoft.com/office/powerpoint/2010/main" val="727329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the gap between revenue and expenditure is expected to widen</a:t>
            </a:r>
            <a:endParaRPr lang="en-ZA" sz="2800" dirty="0"/>
          </a:p>
        </p:txBody>
      </p:sp>
      <p:sp>
        <p:nvSpPr>
          <p:cNvPr id="3" name="Content Placeholder 2"/>
          <p:cNvSpPr>
            <a:spLocks noGrp="1"/>
          </p:cNvSpPr>
          <p:nvPr>
            <p:ph idx="1"/>
          </p:nvPr>
        </p:nvSpPr>
        <p:spPr>
          <a:xfrm>
            <a:off x="5771535" y="1458429"/>
            <a:ext cx="3234813" cy="4580535"/>
          </a:xfrm>
        </p:spPr>
        <p:txBody>
          <a:bodyPr>
            <a:noAutofit/>
          </a:bodyPr>
          <a:lstStyle/>
          <a:p>
            <a:pPr>
              <a:lnSpc>
                <a:spcPct val="100000"/>
              </a:lnSpc>
              <a:spcBef>
                <a:spcPts val="385"/>
              </a:spcBef>
              <a:spcAft>
                <a:spcPts val="385"/>
              </a:spcAft>
              <a:buFont typeface="Wingdings" panose="05000000000000000000" pitchFamily="2" charset="2"/>
              <a:buChar char="§"/>
            </a:pPr>
            <a:r>
              <a:rPr lang="en-GB" sz="1800" dirty="0"/>
              <a:t>The COVID-19 pandemic erupted when South Africa was already in a weak fiscal position</a:t>
            </a:r>
          </a:p>
          <a:p>
            <a:pPr>
              <a:lnSpc>
                <a:spcPct val="100000"/>
              </a:lnSpc>
              <a:spcBef>
                <a:spcPts val="385"/>
              </a:spcBef>
              <a:spcAft>
                <a:spcPts val="385"/>
              </a:spcAft>
              <a:buFont typeface="Wingdings" panose="05000000000000000000" pitchFamily="2" charset="2"/>
              <a:buChar char="§"/>
            </a:pPr>
            <a:r>
              <a:rPr lang="en-GB" sz="1800" dirty="0"/>
              <a:t> In recent months, fiscal deterioration has accelerated</a:t>
            </a:r>
          </a:p>
          <a:p>
            <a:pPr>
              <a:lnSpc>
                <a:spcPct val="100000"/>
              </a:lnSpc>
              <a:spcBef>
                <a:spcPts val="385"/>
              </a:spcBef>
              <a:spcAft>
                <a:spcPts val="385"/>
              </a:spcAft>
              <a:buFont typeface="Wingdings" panose="05000000000000000000" pitchFamily="2" charset="2"/>
              <a:buChar char="§"/>
            </a:pPr>
            <a:r>
              <a:rPr lang="en-GB" sz="1800" dirty="0"/>
              <a:t> In 2020/21, significant tax revenue underperformance is expected, and expenditure will increase as government reprioritises and allocates funds to contain COVID-19.</a:t>
            </a:r>
          </a:p>
          <a:p>
            <a:pPr>
              <a:lnSpc>
                <a:spcPct val="100000"/>
              </a:lnSpc>
              <a:spcBef>
                <a:spcPts val="385"/>
              </a:spcBef>
              <a:spcAft>
                <a:spcPts val="385"/>
              </a:spcAft>
              <a:buFont typeface="Wingdings" panose="05000000000000000000" pitchFamily="2" charset="2"/>
              <a:buChar char="§"/>
            </a:pPr>
            <a:r>
              <a:rPr lang="en-GB" sz="1800" dirty="0"/>
              <a:t>The main budget deficit and gross borrowing requirement will increase sharply</a:t>
            </a:r>
          </a:p>
          <a:p>
            <a:pPr marL="0" indent="0">
              <a:lnSpc>
                <a:spcPct val="100000"/>
              </a:lnSpc>
              <a:spcBef>
                <a:spcPts val="385"/>
              </a:spcBef>
              <a:spcAft>
                <a:spcPts val="385"/>
              </a:spcAft>
              <a:buNone/>
            </a:pPr>
            <a:r>
              <a:rPr lang="en-GB" sz="1800" dirty="0"/>
              <a:t> </a:t>
            </a:r>
          </a:p>
        </p:txBody>
      </p:sp>
      <p:sp>
        <p:nvSpPr>
          <p:cNvPr id="4" name="Slide Number Placeholder 3"/>
          <p:cNvSpPr>
            <a:spLocks noGrp="1"/>
          </p:cNvSpPr>
          <p:nvPr>
            <p:ph type="sldNum" sz="quarter" idx="4"/>
          </p:nvPr>
        </p:nvSpPr>
        <p:spPr/>
        <p:txBody>
          <a:bodyPr/>
          <a:lstStyle/>
          <a:p>
            <a:fld id="{A4E67396-EAD7-1246-A93B-5244FF26795F}" type="slidenum">
              <a:rPr lang="en-US" smtClean="0"/>
              <a:pPr/>
              <a:t>7</a:t>
            </a:fld>
            <a:endParaRPr lang="en-US" dirty="0"/>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23" y="1771104"/>
            <a:ext cx="5613422" cy="4147915"/>
          </a:xfrm>
          <a:prstGeom prst="rect">
            <a:avLst/>
          </a:prstGeom>
          <a:noFill/>
          <a:ln w="3175">
            <a:solidFill>
              <a:schemeClr val="tx1"/>
            </a:solidFill>
          </a:ln>
        </p:spPr>
      </p:pic>
      <p:sp>
        <p:nvSpPr>
          <p:cNvPr id="7" name="Rectangle 6"/>
          <p:cNvSpPr>
            <a:spLocks noChangeArrowheads="1"/>
          </p:cNvSpPr>
          <p:nvPr/>
        </p:nvSpPr>
        <p:spPr bwMode="auto">
          <a:xfrm>
            <a:off x="45784" y="1330613"/>
            <a:ext cx="3858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Main budget revenue and expenditure</a:t>
            </a:r>
            <a:endParaRPr lang="en-ZA" altLang="en-US" sz="1800" b="0" dirty="0">
              <a:latin typeface="Calibri" panose="020F0502020204030204" pitchFamily="34" charset="0"/>
              <a:ea typeface="Batang" pitchFamily="18" charset="-127"/>
              <a:cs typeface="Calibri" panose="020F0502020204030204" pitchFamily="34" charset="0"/>
            </a:endParaRPr>
          </a:p>
        </p:txBody>
      </p:sp>
    </p:spTree>
    <p:extLst>
      <p:ext uri="{BB962C8B-B14F-4D97-AF65-F5344CB8AC3E}">
        <p14:creationId xmlns:p14="http://schemas.microsoft.com/office/powerpoint/2010/main" val="3772353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2800" dirty="0"/>
              <a:t>DEBT-SERVICE COSTS TAKE AN INCREASED share of MAIN BUDGET revenue </a:t>
            </a:r>
            <a:endParaRPr lang="en-ZA" sz="2800" dirty="0"/>
          </a:p>
        </p:txBody>
      </p:sp>
      <p:sp>
        <p:nvSpPr>
          <p:cNvPr id="4" name="Slide Number Placeholder 3"/>
          <p:cNvSpPr>
            <a:spLocks noGrp="1"/>
          </p:cNvSpPr>
          <p:nvPr>
            <p:ph type="sldNum" sz="quarter" idx="4"/>
          </p:nvPr>
        </p:nvSpPr>
        <p:spPr/>
        <p:txBody>
          <a:bodyPr/>
          <a:lstStyle/>
          <a:p>
            <a:fld id="{A4E67396-EAD7-1246-A93B-5244FF26795F}" type="slidenum">
              <a:rPr lang="en-US" smtClean="0"/>
              <a:pPr/>
              <a:t>8</a:t>
            </a:fld>
            <a:endParaRPr lang="en-US" dirty="0"/>
          </a:p>
        </p:txBody>
      </p:sp>
      <p:sp>
        <p:nvSpPr>
          <p:cNvPr id="6" name="TextBox 5"/>
          <p:cNvSpPr txBox="1"/>
          <p:nvPr/>
        </p:nvSpPr>
        <p:spPr>
          <a:xfrm>
            <a:off x="6376221" y="1532797"/>
            <a:ext cx="2767779" cy="3570208"/>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
            </a:pPr>
            <a:r>
              <a:rPr lang="en-GB" dirty="0"/>
              <a:t>Gross national debt is now expected to reach 81.8 per cent of GDP in 2020/21 compared to the 2020 Budget estimate of 65.6 per cent of GDP </a:t>
            </a:r>
          </a:p>
          <a:p>
            <a:pPr marL="285750" indent="-285750">
              <a:spcBef>
                <a:spcPts val="600"/>
              </a:spcBef>
              <a:spcAft>
                <a:spcPts val="600"/>
              </a:spcAft>
              <a:buFont typeface="Wingdings" panose="05000000000000000000" pitchFamily="2" charset="2"/>
              <a:buChar char="§"/>
            </a:pPr>
            <a:r>
              <a:rPr lang="en-GB" dirty="0"/>
              <a:t>Rising public debt means that an ever-increasing share of tax revenue is transferred to bondholders</a:t>
            </a:r>
          </a:p>
        </p:txBody>
      </p:sp>
      <p:sp>
        <p:nvSpPr>
          <p:cNvPr id="7" name="Rectangle 6"/>
          <p:cNvSpPr>
            <a:spLocks noChangeArrowheads="1"/>
          </p:cNvSpPr>
          <p:nvPr/>
        </p:nvSpPr>
        <p:spPr bwMode="auto">
          <a:xfrm>
            <a:off x="45784" y="1330613"/>
            <a:ext cx="57718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Debt-service costs as a proportion of main budget revenue</a:t>
            </a:r>
            <a:endParaRPr lang="en-ZA" altLang="en-US" sz="1800" b="0" dirty="0">
              <a:latin typeface="Calibri" panose="020F0502020204030204" pitchFamily="34" charset="0"/>
              <a:ea typeface="Batang" pitchFamily="18" charset="-127"/>
              <a:cs typeface="Calibri" panose="020F0502020204030204" pitchFamily="34" charset="0"/>
            </a:endParaRPr>
          </a:p>
        </p:txBody>
      </p:sp>
      <p:pic>
        <p:nvPicPr>
          <p:cNvPr id="9" name="Picture 8"/>
          <p:cNvPicPr/>
          <p:nvPr/>
        </p:nvPicPr>
        <p:blipFill>
          <a:blip r:embed="rId3">
            <a:extLst>
              <a:ext uri="{28A0092B-C50C-407E-A947-70E740481C1C}">
                <a14:useLocalDpi xmlns:a14="http://schemas.microsoft.com/office/drawing/2010/main" val="0"/>
              </a:ext>
            </a:extLst>
          </a:blip>
          <a:srcRect/>
          <a:stretch>
            <a:fillRect/>
          </a:stretch>
        </p:blipFill>
        <p:spPr bwMode="auto">
          <a:xfrm>
            <a:off x="155275" y="1699945"/>
            <a:ext cx="6220946" cy="4602532"/>
          </a:xfrm>
          <a:prstGeom prst="rect">
            <a:avLst/>
          </a:prstGeom>
          <a:noFill/>
          <a:ln>
            <a:noFill/>
          </a:ln>
        </p:spPr>
      </p:pic>
    </p:spTree>
    <p:extLst>
      <p:ext uri="{BB962C8B-B14F-4D97-AF65-F5344CB8AC3E}">
        <p14:creationId xmlns:p14="http://schemas.microsoft.com/office/powerpoint/2010/main" val="2111418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A4821-2F4F-1847-A8D9-34AC5A09B542}"/>
              </a:ext>
            </a:extLst>
          </p:cNvPr>
          <p:cNvSpPr>
            <a:spLocks noGrp="1"/>
          </p:cNvSpPr>
          <p:nvPr>
            <p:ph type="title"/>
          </p:nvPr>
        </p:nvSpPr>
        <p:spPr/>
        <p:txBody>
          <a:bodyPr>
            <a:normAutofit/>
          </a:bodyPr>
          <a:lstStyle/>
          <a:p>
            <a:r>
              <a:rPr lang="en-US" sz="2800" dirty="0"/>
              <a:t>A DEBT crisis can have long run implications – CONSERVATIVE ANALYSIS</a:t>
            </a:r>
          </a:p>
        </p:txBody>
      </p:sp>
      <p:sp>
        <p:nvSpPr>
          <p:cNvPr id="3" name="Content Placeholder 2">
            <a:extLst>
              <a:ext uri="{FF2B5EF4-FFF2-40B4-BE49-F238E27FC236}">
                <a16:creationId xmlns:a16="http://schemas.microsoft.com/office/drawing/2014/main" id="{A82422BA-FAC5-7549-AA7F-3AA31648937F}"/>
              </a:ext>
            </a:extLst>
          </p:cNvPr>
          <p:cNvSpPr>
            <a:spLocks noGrp="1"/>
          </p:cNvSpPr>
          <p:nvPr>
            <p:ph idx="1"/>
          </p:nvPr>
        </p:nvSpPr>
        <p:spPr>
          <a:xfrm>
            <a:off x="155275" y="4755492"/>
            <a:ext cx="8807570" cy="1871820"/>
          </a:xfrm>
        </p:spPr>
        <p:txBody>
          <a:bodyPr>
            <a:normAutofit/>
          </a:bodyPr>
          <a:lstStyle/>
          <a:p>
            <a:pPr>
              <a:buFont typeface="Wingdings" panose="05000000000000000000" pitchFamily="2" charset="2"/>
              <a:buChar char="§"/>
            </a:pPr>
            <a:r>
              <a:rPr lang="en-ZA" sz="1600" dirty="0"/>
              <a:t>Failure to arrest the debt trajectory will see debt-service costs consume around 31% of main budget revenue by 2024/25</a:t>
            </a:r>
          </a:p>
          <a:p>
            <a:pPr>
              <a:buFont typeface="Wingdings" panose="05000000000000000000" pitchFamily="2" charset="2"/>
              <a:buChar char="§"/>
            </a:pPr>
            <a:r>
              <a:rPr lang="en-ZA" sz="1600" dirty="0"/>
              <a:t>The stock of debt crosses the 100% mark in 2023/24, reaching 140% in 2028/29</a:t>
            </a:r>
          </a:p>
          <a:p>
            <a:pPr>
              <a:buFont typeface="Wingdings" panose="05000000000000000000" pitchFamily="2" charset="2"/>
              <a:buChar char="§"/>
            </a:pPr>
            <a:r>
              <a:rPr lang="en-ZA" sz="1600" dirty="0"/>
              <a:t>Deficits remain elevated at around 12% of GDP for a long-time, severely constraining domestic saving and investment</a:t>
            </a:r>
          </a:p>
          <a:p>
            <a:pPr>
              <a:buFont typeface="Wingdings" panose="05000000000000000000" pitchFamily="2" charset="2"/>
              <a:buChar char="§"/>
            </a:pPr>
            <a:r>
              <a:rPr lang="en-ZA" sz="1600" dirty="0"/>
              <a:t>A fiscal crisis could deduct more than R2 trillion from GDP over the next decade</a:t>
            </a:r>
          </a:p>
          <a:p>
            <a:endParaRPr lang="en-ZA" sz="1600" dirty="0"/>
          </a:p>
        </p:txBody>
      </p:sp>
      <p:sp>
        <p:nvSpPr>
          <p:cNvPr id="4" name="Slide Number Placeholder 3">
            <a:extLst>
              <a:ext uri="{FF2B5EF4-FFF2-40B4-BE49-F238E27FC236}">
                <a16:creationId xmlns:a16="http://schemas.microsoft.com/office/drawing/2014/main" id="{84F644B8-4485-0144-B3D1-54620A632EF4}"/>
              </a:ext>
            </a:extLst>
          </p:cNvPr>
          <p:cNvSpPr>
            <a:spLocks noGrp="1"/>
          </p:cNvSpPr>
          <p:nvPr>
            <p:ph type="sldNum" sz="quarter" idx="4"/>
          </p:nvPr>
        </p:nvSpPr>
        <p:spPr/>
        <p:txBody>
          <a:bodyPr/>
          <a:lstStyle/>
          <a:p>
            <a:fld id="{A4E67396-EAD7-1246-A93B-5244FF26795F}" type="slidenum">
              <a:rPr lang="en-US" smtClean="0"/>
              <a:pPr/>
              <a:t>9</a:t>
            </a:fld>
            <a:endParaRPr lang="en-US" dirty="0"/>
          </a:p>
        </p:txBody>
      </p:sp>
      <p:sp>
        <p:nvSpPr>
          <p:cNvPr id="7" name="Rectangle 6"/>
          <p:cNvSpPr>
            <a:spLocks noChangeArrowheads="1"/>
          </p:cNvSpPr>
          <p:nvPr/>
        </p:nvSpPr>
        <p:spPr bwMode="auto">
          <a:xfrm>
            <a:off x="4528129" y="1318209"/>
            <a:ext cx="21451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Loss of nominal GDP</a:t>
            </a:r>
            <a:endParaRPr lang="en-ZA" altLang="en-US" sz="1800" b="0" dirty="0">
              <a:latin typeface="Calibri" panose="020F0502020204030204" pitchFamily="34" charset="0"/>
              <a:ea typeface="Batang" pitchFamily="18" charset="-127"/>
              <a:cs typeface="Calibri" panose="020F0502020204030204" pitchFamily="34" charset="0"/>
            </a:endParaRPr>
          </a:p>
        </p:txBody>
      </p:sp>
      <p:sp>
        <p:nvSpPr>
          <p:cNvPr id="9" name="Rectangle 8"/>
          <p:cNvSpPr>
            <a:spLocks noChangeArrowheads="1"/>
          </p:cNvSpPr>
          <p:nvPr/>
        </p:nvSpPr>
        <p:spPr bwMode="auto">
          <a:xfrm>
            <a:off x="66555" y="1327686"/>
            <a:ext cx="1602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Debt dynamics</a:t>
            </a:r>
            <a:endParaRPr lang="en-ZA" altLang="en-US" sz="1800" b="0" dirty="0">
              <a:latin typeface="Calibri" panose="020F0502020204030204" pitchFamily="34" charset="0"/>
              <a:ea typeface="Batang" pitchFamily="18" charset="-127"/>
              <a:cs typeface="Calibri" panose="020F0502020204030204" pitchFamily="34" charset="0"/>
            </a:endParaRPr>
          </a:p>
        </p:txBody>
      </p:sp>
      <p:pic>
        <p:nvPicPr>
          <p:cNvPr id="6" name="Picture 5"/>
          <p:cNvPicPr preferRelativeResize="0">
            <a:picLocks/>
          </p:cNvPicPr>
          <p:nvPr/>
        </p:nvPicPr>
        <p:blipFill>
          <a:blip r:embed="rId3"/>
          <a:stretch>
            <a:fillRect/>
          </a:stretch>
        </p:blipFill>
        <p:spPr>
          <a:xfrm>
            <a:off x="4634034" y="1718288"/>
            <a:ext cx="4417200" cy="2898000"/>
          </a:xfrm>
          <a:prstGeom prst="rect">
            <a:avLst/>
          </a:prstGeom>
          <a:ln w="3175">
            <a:solidFill>
              <a:schemeClr val="tx1"/>
            </a:solidFill>
          </a:ln>
        </p:spPr>
      </p:pic>
      <p:pic>
        <p:nvPicPr>
          <p:cNvPr id="11" name="Picture 10"/>
          <p:cNvPicPr preferRelativeResize="0">
            <a:picLocks/>
          </p:cNvPicPr>
          <p:nvPr/>
        </p:nvPicPr>
        <p:blipFill>
          <a:blip r:embed="rId4"/>
          <a:stretch>
            <a:fillRect/>
          </a:stretch>
        </p:blipFill>
        <p:spPr>
          <a:xfrm>
            <a:off x="56955" y="1718288"/>
            <a:ext cx="4416725" cy="2898156"/>
          </a:xfrm>
          <a:prstGeom prst="rect">
            <a:avLst/>
          </a:prstGeom>
          <a:ln w="3175">
            <a:solidFill>
              <a:schemeClr val="tx1"/>
            </a:solidFill>
          </a:ln>
        </p:spPr>
      </p:pic>
    </p:spTree>
    <p:extLst>
      <p:ext uri="{BB962C8B-B14F-4D97-AF65-F5344CB8AC3E}">
        <p14:creationId xmlns:p14="http://schemas.microsoft.com/office/powerpoint/2010/main" val="1908376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2800" dirty="0"/>
              <a:t>A phased approach to managing the pandemic</a:t>
            </a:r>
            <a:endParaRPr lang="en-ZA" sz="2800" dirty="0"/>
          </a:p>
        </p:txBody>
      </p:sp>
      <p:sp>
        <p:nvSpPr>
          <p:cNvPr id="4" name="Slide Number Placeholder 3"/>
          <p:cNvSpPr>
            <a:spLocks noGrp="1"/>
          </p:cNvSpPr>
          <p:nvPr>
            <p:ph type="sldNum" sz="quarter" idx="4"/>
          </p:nvPr>
        </p:nvSpPr>
        <p:spPr/>
        <p:txBody>
          <a:bodyPr/>
          <a:lstStyle/>
          <a:p>
            <a:fld id="{A4E67396-EAD7-1246-A93B-5244FF26795F}" type="slidenum">
              <a:rPr lang="en-US" smtClean="0"/>
              <a:pPr/>
              <a:t>10</a:t>
            </a:fld>
            <a:endParaRPr lang="en-US" dirty="0"/>
          </a:p>
        </p:txBody>
      </p:sp>
      <p:sp>
        <p:nvSpPr>
          <p:cNvPr id="6" name="TextBox 5"/>
          <p:cNvSpPr txBox="1"/>
          <p:nvPr/>
        </p:nvSpPr>
        <p:spPr>
          <a:xfrm>
            <a:off x="77636" y="1296823"/>
            <a:ext cx="8869719" cy="5547160"/>
          </a:xfrm>
          <a:prstGeom prst="rect">
            <a:avLst/>
          </a:prstGeom>
          <a:noFill/>
        </p:spPr>
        <p:txBody>
          <a:bodyPr wrap="square" rtlCol="0">
            <a:spAutoFit/>
          </a:bodyPr>
          <a:lstStyle/>
          <a:p>
            <a:pPr marL="228600" indent="-228600">
              <a:lnSpc>
                <a:spcPct val="90000"/>
              </a:lnSpc>
              <a:spcBef>
                <a:spcPts val="385"/>
              </a:spcBef>
              <a:spcAft>
                <a:spcPts val="385"/>
              </a:spcAft>
              <a:buFont typeface="Wingdings" panose="05000000000000000000" pitchFamily="2" charset="2"/>
              <a:buChar char="§"/>
            </a:pPr>
            <a:r>
              <a:rPr lang="en-GB" dirty="0"/>
              <a:t>Government is responding to the pandemic in a phased manner: </a:t>
            </a:r>
          </a:p>
          <a:p>
            <a:pPr marL="685800" lvl="3" indent="-228600">
              <a:lnSpc>
                <a:spcPct val="90000"/>
              </a:lnSpc>
              <a:spcBef>
                <a:spcPts val="385"/>
              </a:spcBef>
              <a:spcAft>
                <a:spcPts val="385"/>
              </a:spcAft>
              <a:buFont typeface="Wingdings" panose="05000000000000000000" pitchFamily="2" charset="2"/>
              <a:buChar char="§"/>
            </a:pPr>
            <a:r>
              <a:rPr lang="en-GB" dirty="0"/>
              <a:t>Phase 1 is to </a:t>
            </a:r>
            <a:r>
              <a:rPr lang="en-GB" b="1" dirty="0"/>
              <a:t>preserve</a:t>
            </a:r>
            <a:r>
              <a:rPr lang="en-GB" dirty="0"/>
              <a:t> the economy through a set of immediate, targeted and temporary responses.</a:t>
            </a:r>
          </a:p>
          <a:p>
            <a:pPr marL="685800" lvl="3" indent="-228600">
              <a:lnSpc>
                <a:spcPct val="90000"/>
              </a:lnSpc>
              <a:spcBef>
                <a:spcPts val="385"/>
              </a:spcBef>
              <a:spcAft>
                <a:spcPts val="385"/>
              </a:spcAft>
              <a:buFont typeface="Wingdings" panose="05000000000000000000" pitchFamily="2" charset="2"/>
              <a:buChar char="§"/>
            </a:pPr>
            <a:r>
              <a:rPr lang="en-GB" dirty="0"/>
              <a:t>Phase 2 is a plan to </a:t>
            </a:r>
            <a:r>
              <a:rPr lang="en-GB" b="1" dirty="0"/>
              <a:t>recover</a:t>
            </a:r>
            <a:r>
              <a:rPr lang="en-GB" dirty="0"/>
              <a:t> from the immediate effects of the crisis by supporting investment and employment. </a:t>
            </a:r>
          </a:p>
          <a:p>
            <a:pPr marL="685800" lvl="3" indent="-228600">
              <a:lnSpc>
                <a:spcPct val="90000"/>
              </a:lnSpc>
              <a:spcBef>
                <a:spcPts val="385"/>
              </a:spcBef>
              <a:spcAft>
                <a:spcPts val="385"/>
              </a:spcAft>
              <a:buFont typeface="Wingdings" panose="05000000000000000000" pitchFamily="2" charset="2"/>
              <a:buChar char="§"/>
            </a:pPr>
            <a:r>
              <a:rPr lang="en-GB" dirty="0"/>
              <a:t>Phase 3 is a </a:t>
            </a:r>
            <a:r>
              <a:rPr lang="en-GB" b="1" dirty="0"/>
              <a:t>pivot</a:t>
            </a:r>
            <a:r>
              <a:rPr lang="en-GB" dirty="0"/>
              <a:t> to position the economy for the faster growth needed to restore the country’s long-term prosperity.</a:t>
            </a:r>
          </a:p>
          <a:p>
            <a:pPr marL="228600" lvl="2" indent="-228600">
              <a:lnSpc>
                <a:spcPct val="90000"/>
              </a:lnSpc>
              <a:spcBef>
                <a:spcPts val="385"/>
              </a:spcBef>
              <a:spcAft>
                <a:spcPts val="385"/>
              </a:spcAft>
              <a:buFont typeface="Wingdings" panose="05000000000000000000" pitchFamily="2" charset="2"/>
              <a:buChar char="§"/>
            </a:pPr>
            <a:r>
              <a:rPr lang="en-GB" dirty="0"/>
              <a:t>The COVID-19 fiscal package identifies R500 billion in economic relief. </a:t>
            </a:r>
          </a:p>
          <a:p>
            <a:pPr marL="685800" lvl="3" indent="-228600">
              <a:lnSpc>
                <a:spcPct val="90000"/>
              </a:lnSpc>
              <a:spcBef>
                <a:spcPts val="385"/>
              </a:spcBef>
              <a:spcAft>
                <a:spcPts val="385"/>
              </a:spcAft>
              <a:buFont typeface="Wingdings" panose="05000000000000000000" pitchFamily="2" charset="2"/>
              <a:buChar char="§"/>
            </a:pPr>
            <a:r>
              <a:rPr lang="en-GB" dirty="0"/>
              <a:t>It includes R190 billion in main budget spending – of which R145 billion is allocated immediately – to protect lives and support livelihoods, R70 billion in tax policy measures and a R200 billion loan guarantee scheme to support short-term economic activity. </a:t>
            </a:r>
          </a:p>
          <a:p>
            <a:pPr marL="228600" lvl="2" indent="-228600">
              <a:lnSpc>
                <a:spcPct val="90000"/>
              </a:lnSpc>
              <a:spcBef>
                <a:spcPts val="385"/>
              </a:spcBef>
              <a:spcAft>
                <a:spcPts val="385"/>
              </a:spcAft>
              <a:buFont typeface="Wingdings" panose="05000000000000000000" pitchFamily="2" charset="2"/>
              <a:buChar char="§"/>
            </a:pPr>
            <a:r>
              <a:rPr lang="en-GB" dirty="0"/>
              <a:t>The Reserve Bank has reduced interest rates and provided additional support to the bond market, financial-sector regulations have been eased to support the flow of credit to households and businesses, and commercial banks have introduced temporary payment holidays. </a:t>
            </a:r>
          </a:p>
          <a:p>
            <a:pPr marL="228600" lvl="2" indent="-228600">
              <a:lnSpc>
                <a:spcPct val="90000"/>
              </a:lnSpc>
              <a:spcBef>
                <a:spcPts val="385"/>
              </a:spcBef>
              <a:spcAft>
                <a:spcPts val="385"/>
              </a:spcAft>
              <a:buFont typeface="Wingdings" panose="05000000000000000000" pitchFamily="2" charset="2"/>
              <a:buChar char="§"/>
            </a:pPr>
            <a:r>
              <a:rPr lang="en-GB" dirty="0"/>
              <a:t>To date, more than 18 million South Africans have received temporary COVID-19 grants, which – along with other interventions for vulnerable households – will cost about         R41 billion</a:t>
            </a:r>
          </a:p>
        </p:txBody>
      </p:sp>
    </p:spTree>
    <p:extLst>
      <p:ext uri="{BB962C8B-B14F-4D97-AF65-F5344CB8AC3E}">
        <p14:creationId xmlns:p14="http://schemas.microsoft.com/office/powerpoint/2010/main" val="3929457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Additions to spending for the fiscal response to the pandemic</a:t>
            </a:r>
            <a:endParaRPr lang="en-ZA" sz="2800" dirty="0"/>
          </a:p>
        </p:txBody>
      </p:sp>
      <p:sp>
        <p:nvSpPr>
          <p:cNvPr id="3" name="Content Placeholder 2"/>
          <p:cNvSpPr>
            <a:spLocks noGrp="1"/>
          </p:cNvSpPr>
          <p:nvPr>
            <p:ph idx="1"/>
          </p:nvPr>
        </p:nvSpPr>
        <p:spPr>
          <a:xfrm>
            <a:off x="6577780" y="1426975"/>
            <a:ext cx="2576052" cy="4315064"/>
          </a:xfrm>
        </p:spPr>
        <p:txBody>
          <a:bodyPr>
            <a:noAutofit/>
          </a:bodyPr>
          <a:lstStyle/>
          <a:p>
            <a:pPr marL="285750" indent="-285750">
              <a:lnSpc>
                <a:spcPct val="100000"/>
              </a:lnSpc>
              <a:spcBef>
                <a:spcPts val="385"/>
              </a:spcBef>
              <a:spcAft>
                <a:spcPts val="385"/>
              </a:spcAft>
              <a:buFont typeface="Wingdings" panose="05000000000000000000" pitchFamily="2" charset="2"/>
              <a:buChar char="§"/>
            </a:pPr>
            <a:r>
              <a:rPr lang="en-GB" sz="1800" dirty="0"/>
              <a:t>The COVID-19 fiscal relief measures are temporary and provide support where it is needed most. </a:t>
            </a:r>
          </a:p>
          <a:p>
            <a:pPr marL="285750" indent="-285750">
              <a:lnSpc>
                <a:spcPct val="100000"/>
              </a:lnSpc>
              <a:spcBef>
                <a:spcPts val="385"/>
              </a:spcBef>
              <a:spcAft>
                <a:spcPts val="385"/>
              </a:spcAft>
              <a:buFont typeface="Wingdings" panose="05000000000000000000" pitchFamily="2" charset="2"/>
              <a:buChar char="§"/>
            </a:pPr>
            <a:r>
              <a:rPr lang="en-GB" sz="1800" dirty="0"/>
              <a:t>Funding has been secured by shifting resources from existing programmes and drawing down surplus funds from institutions such as the Unemployment Insurance Fund </a:t>
            </a:r>
            <a:endParaRPr lang="en-ZA" sz="1800" dirty="0"/>
          </a:p>
        </p:txBody>
      </p:sp>
      <p:sp>
        <p:nvSpPr>
          <p:cNvPr id="4" name="Slide Number Placeholder 3"/>
          <p:cNvSpPr>
            <a:spLocks noGrp="1"/>
          </p:cNvSpPr>
          <p:nvPr>
            <p:ph type="sldNum" sz="quarter" idx="4"/>
          </p:nvPr>
        </p:nvSpPr>
        <p:spPr/>
        <p:txBody>
          <a:bodyPr/>
          <a:lstStyle/>
          <a:p>
            <a:fld id="{A4E67396-EAD7-1246-A93B-5244FF26795F}" type="slidenum">
              <a:rPr lang="en-US" smtClean="0"/>
              <a:pPr/>
              <a:t>11</a:t>
            </a:fld>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275" y="1252835"/>
            <a:ext cx="6422505" cy="4607192"/>
          </a:xfrm>
          <a:prstGeom prst="rect">
            <a:avLst/>
          </a:prstGeom>
          <a:noFill/>
          <a:ln>
            <a:noFill/>
          </a:ln>
        </p:spPr>
      </p:pic>
      <p:sp>
        <p:nvSpPr>
          <p:cNvPr id="7" name="Rectangle 6"/>
          <p:cNvSpPr/>
          <p:nvPr/>
        </p:nvSpPr>
        <p:spPr>
          <a:xfrm>
            <a:off x="137651" y="5885498"/>
            <a:ext cx="9006349" cy="942822"/>
          </a:xfrm>
          <a:prstGeom prst="rect">
            <a:avLst/>
          </a:prstGeom>
        </p:spPr>
        <p:txBody>
          <a:bodyPr wrap="square">
            <a:spAutoFit/>
          </a:bodyPr>
          <a:lstStyle/>
          <a:p>
            <a:pPr marL="285750" indent="-285750">
              <a:lnSpc>
                <a:spcPct val="90000"/>
              </a:lnSpc>
              <a:spcBef>
                <a:spcPts val="385"/>
              </a:spcBef>
              <a:spcAft>
                <a:spcPts val="385"/>
              </a:spcAft>
              <a:buFont typeface="Wingdings" panose="05000000000000000000" pitchFamily="2" charset="2"/>
              <a:buChar char="§"/>
            </a:pPr>
            <a:r>
              <a:rPr lang="en-GB" dirty="0"/>
              <a:t>Government aims to spend these funds efficiently and effectively, avoiding waste. </a:t>
            </a:r>
          </a:p>
          <a:p>
            <a:pPr marL="285750" indent="-285750">
              <a:lnSpc>
                <a:spcPct val="90000"/>
              </a:lnSpc>
              <a:spcBef>
                <a:spcPts val="385"/>
              </a:spcBef>
              <a:spcAft>
                <a:spcPts val="385"/>
              </a:spcAft>
              <a:buFont typeface="Wingdings" panose="05000000000000000000" pitchFamily="2" charset="2"/>
              <a:buChar char="§"/>
            </a:pPr>
            <a:r>
              <a:rPr lang="en-GB" dirty="0"/>
              <a:t>Budget allocations across national, provincial and local government fund R145 billion of government’s response.</a:t>
            </a:r>
            <a:endParaRPr lang="en-ZA" dirty="0"/>
          </a:p>
        </p:txBody>
      </p:sp>
    </p:spTree>
    <p:extLst>
      <p:ext uri="{BB962C8B-B14F-4D97-AF65-F5344CB8AC3E}">
        <p14:creationId xmlns:p14="http://schemas.microsoft.com/office/powerpoint/2010/main" val="1541550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2800" dirty="0"/>
              <a:t>A phased approach to managing the pandemic (continued)</a:t>
            </a:r>
            <a:endParaRPr lang="en-ZA" sz="2800" dirty="0"/>
          </a:p>
        </p:txBody>
      </p:sp>
      <p:sp>
        <p:nvSpPr>
          <p:cNvPr id="4" name="Slide Number Placeholder 3"/>
          <p:cNvSpPr>
            <a:spLocks noGrp="1"/>
          </p:cNvSpPr>
          <p:nvPr>
            <p:ph type="sldNum" sz="quarter" idx="4"/>
          </p:nvPr>
        </p:nvSpPr>
        <p:spPr/>
        <p:txBody>
          <a:bodyPr/>
          <a:lstStyle/>
          <a:p>
            <a:fld id="{A4E67396-EAD7-1246-A93B-5244FF26795F}" type="slidenum">
              <a:rPr lang="en-US" smtClean="0"/>
              <a:pPr/>
              <a:t>12</a:t>
            </a:fld>
            <a:endParaRPr lang="en-US" dirty="0"/>
          </a:p>
        </p:txBody>
      </p:sp>
      <p:sp>
        <p:nvSpPr>
          <p:cNvPr id="6" name="TextBox 5"/>
          <p:cNvSpPr txBox="1"/>
          <p:nvPr/>
        </p:nvSpPr>
        <p:spPr>
          <a:xfrm>
            <a:off x="77636" y="1178839"/>
            <a:ext cx="8988725" cy="5444567"/>
          </a:xfrm>
          <a:prstGeom prst="rect">
            <a:avLst/>
          </a:prstGeom>
          <a:noFill/>
        </p:spPr>
        <p:txBody>
          <a:bodyPr wrap="square" rtlCol="0">
            <a:spAutoFit/>
          </a:bodyPr>
          <a:lstStyle/>
          <a:p>
            <a:pPr marL="228600" indent="-228600" algn="just">
              <a:lnSpc>
                <a:spcPct val="90000"/>
              </a:lnSpc>
              <a:spcBef>
                <a:spcPts val="318"/>
              </a:spcBef>
              <a:spcAft>
                <a:spcPts val="318"/>
              </a:spcAft>
              <a:buFont typeface="Wingdings" panose="05000000000000000000" pitchFamily="2" charset="2"/>
              <a:buChar char="§"/>
            </a:pPr>
            <a:r>
              <a:rPr lang="en-GB" dirty="0"/>
              <a:t>In its first few weeks of operation, </a:t>
            </a:r>
            <a:r>
              <a:rPr lang="en-GB"/>
              <a:t>the COVID-19 </a:t>
            </a:r>
            <a:r>
              <a:rPr lang="en-GB" dirty="0"/>
              <a:t>loan guarantee scheme had provided small businesses with over R10 billion worth of loans.</a:t>
            </a:r>
          </a:p>
          <a:p>
            <a:pPr marL="228600" indent="-228600" algn="just">
              <a:lnSpc>
                <a:spcPct val="90000"/>
              </a:lnSpc>
              <a:spcBef>
                <a:spcPts val="318"/>
              </a:spcBef>
              <a:spcAft>
                <a:spcPts val="318"/>
              </a:spcAft>
              <a:buFont typeface="Wingdings" panose="05000000000000000000" pitchFamily="2" charset="2"/>
              <a:buChar char="§"/>
            </a:pPr>
            <a:r>
              <a:rPr lang="en-GB" dirty="0"/>
              <a:t> As of mid-June, the Unemployment Insurance Fund had provided R23 billion in COVID-19 relief to over 4.7 million workers. </a:t>
            </a:r>
          </a:p>
          <a:p>
            <a:pPr marL="228600" indent="-228600" algn="just">
              <a:lnSpc>
                <a:spcPct val="90000"/>
              </a:lnSpc>
              <a:spcBef>
                <a:spcPts val="318"/>
              </a:spcBef>
              <a:spcAft>
                <a:spcPts val="318"/>
              </a:spcAft>
              <a:buFont typeface="Wingdings" panose="05000000000000000000" pitchFamily="2" charset="2"/>
              <a:buChar char="§"/>
            </a:pPr>
            <a:r>
              <a:rPr lang="en-GB" dirty="0"/>
              <a:t>To the greatest extent possible, the balance sheets and operational capacity of the broader public sector have been adjusted to form part of the national response. </a:t>
            </a:r>
          </a:p>
          <a:p>
            <a:pPr marL="685800" lvl="1" indent="-228600" algn="just">
              <a:lnSpc>
                <a:spcPct val="90000"/>
              </a:lnSpc>
              <a:spcBef>
                <a:spcPts val="318"/>
              </a:spcBef>
              <a:spcAft>
                <a:spcPts val="318"/>
              </a:spcAft>
              <a:buFont typeface="Wingdings" panose="05000000000000000000" pitchFamily="2" charset="2"/>
              <a:buChar char="§"/>
            </a:pPr>
            <a:r>
              <a:rPr lang="en-GB" dirty="0"/>
              <a:t>These include state-owned companies, the social security funds and public entities such as the National Health Laboratory Service and the South African Social Security Agency. </a:t>
            </a:r>
          </a:p>
          <a:p>
            <a:pPr marL="228600" indent="-228600" algn="just">
              <a:lnSpc>
                <a:spcPct val="90000"/>
              </a:lnSpc>
              <a:spcBef>
                <a:spcPts val="318"/>
              </a:spcBef>
              <a:spcAft>
                <a:spcPts val="318"/>
              </a:spcAft>
              <a:buFont typeface="Wingdings" panose="05000000000000000000" pitchFamily="2" charset="2"/>
              <a:buChar char="§"/>
            </a:pPr>
            <a:r>
              <a:rPr lang="en-GB" dirty="0"/>
              <a:t>The National Treasury and the Reserve Bank have coordinated fiscal and monetary policy responses. </a:t>
            </a:r>
          </a:p>
          <a:p>
            <a:pPr algn="just">
              <a:lnSpc>
                <a:spcPct val="90000"/>
              </a:lnSpc>
              <a:spcBef>
                <a:spcPts val="318"/>
              </a:spcBef>
              <a:spcAft>
                <a:spcPts val="318"/>
              </a:spcAft>
            </a:pPr>
            <a:r>
              <a:rPr lang="en-GB" dirty="0"/>
              <a:t>Government has strengthened its working partnership with the private sector in response to the national emergency. </a:t>
            </a:r>
          </a:p>
          <a:p>
            <a:pPr algn="just">
              <a:lnSpc>
                <a:spcPct val="90000"/>
              </a:lnSpc>
              <a:spcBef>
                <a:spcPts val="318"/>
              </a:spcBef>
              <a:spcAft>
                <a:spcPts val="318"/>
              </a:spcAft>
            </a:pPr>
            <a:r>
              <a:rPr lang="en-GB" dirty="0"/>
              <a:t>The private health sector has made valuable contributions, providing critical care beds at a favourable rate and complementing efforts to ramp up testing.</a:t>
            </a:r>
          </a:p>
          <a:p>
            <a:pPr marL="228600" indent="-228600" algn="just">
              <a:lnSpc>
                <a:spcPct val="90000"/>
              </a:lnSpc>
              <a:spcBef>
                <a:spcPts val="318"/>
              </a:spcBef>
              <a:spcAft>
                <a:spcPts val="318"/>
              </a:spcAft>
              <a:buFont typeface="Wingdings" panose="05000000000000000000" pitchFamily="2" charset="2"/>
              <a:buChar char="§"/>
            </a:pPr>
            <a:r>
              <a:rPr lang="en-GB" dirty="0"/>
              <a:t>The Solidarity Fund, a private-sector initiative, has augmented government’s efforts to procure medical and personal protective equipment. </a:t>
            </a:r>
          </a:p>
          <a:p>
            <a:pPr marL="228600" indent="-228600" algn="just">
              <a:lnSpc>
                <a:spcPct val="90000"/>
              </a:lnSpc>
              <a:spcBef>
                <a:spcPts val="318"/>
              </a:spcBef>
              <a:spcAft>
                <a:spcPts val="318"/>
              </a:spcAft>
              <a:buFont typeface="Wingdings" panose="05000000000000000000" pitchFamily="2" charset="2"/>
              <a:buChar char="§"/>
            </a:pPr>
            <a:r>
              <a:rPr lang="en-GB" dirty="0"/>
              <a:t>To support economic relief efforts, nearly R12 billion in debt relief has been extended to over 124 000 small and medium-sized enterprises by the banking sector. </a:t>
            </a:r>
          </a:p>
        </p:txBody>
      </p:sp>
    </p:spTree>
    <p:extLst>
      <p:ext uri="{BB962C8B-B14F-4D97-AF65-F5344CB8AC3E}">
        <p14:creationId xmlns:p14="http://schemas.microsoft.com/office/powerpoint/2010/main" val="3009290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2800" dirty="0"/>
              <a:t>A phased approach to managing the pandemic (continued)</a:t>
            </a:r>
            <a:endParaRPr lang="en-ZA" sz="2800" dirty="0"/>
          </a:p>
        </p:txBody>
      </p:sp>
      <p:sp>
        <p:nvSpPr>
          <p:cNvPr id="4" name="Slide Number Placeholder 3"/>
          <p:cNvSpPr>
            <a:spLocks noGrp="1"/>
          </p:cNvSpPr>
          <p:nvPr>
            <p:ph type="sldNum" sz="quarter" idx="4"/>
          </p:nvPr>
        </p:nvSpPr>
        <p:spPr/>
        <p:txBody>
          <a:bodyPr/>
          <a:lstStyle/>
          <a:p>
            <a:fld id="{A4E67396-EAD7-1246-A93B-5244FF26795F}" type="slidenum">
              <a:rPr lang="en-US" smtClean="0"/>
              <a:pPr/>
              <a:t>13</a:t>
            </a:fld>
            <a:endParaRPr lang="en-US" dirty="0"/>
          </a:p>
        </p:txBody>
      </p:sp>
      <p:sp>
        <p:nvSpPr>
          <p:cNvPr id="6" name="TextBox 5"/>
          <p:cNvSpPr txBox="1"/>
          <p:nvPr/>
        </p:nvSpPr>
        <p:spPr>
          <a:xfrm>
            <a:off x="77636" y="1296823"/>
            <a:ext cx="8988725" cy="4031873"/>
          </a:xfrm>
          <a:prstGeom prst="rect">
            <a:avLst/>
          </a:prstGeom>
          <a:noFill/>
        </p:spPr>
        <p:txBody>
          <a:bodyPr wrap="square" rtlCol="0">
            <a:spAutoFit/>
          </a:bodyPr>
          <a:lstStyle/>
          <a:p>
            <a:pPr marL="285750" indent="-228600" algn="just">
              <a:spcBef>
                <a:spcPts val="600"/>
              </a:spcBef>
              <a:spcAft>
                <a:spcPts val="600"/>
              </a:spcAft>
              <a:buFont typeface="Wingdings" panose="05000000000000000000" pitchFamily="2" charset="2"/>
              <a:buChar char="§"/>
            </a:pPr>
            <a:r>
              <a:rPr lang="en-GB" dirty="0"/>
              <a:t>Commercial banks have also granted 90-day payment holidays to more than 2 million clients for relief totalling R16.5 billion to date. </a:t>
            </a:r>
          </a:p>
          <a:p>
            <a:pPr marL="285750" indent="-228600" algn="just">
              <a:spcBef>
                <a:spcPts val="600"/>
              </a:spcBef>
              <a:spcAft>
                <a:spcPts val="600"/>
              </a:spcAft>
              <a:buFont typeface="Wingdings" panose="05000000000000000000" pitchFamily="2" charset="2"/>
              <a:buChar char="§"/>
            </a:pPr>
            <a:r>
              <a:rPr lang="en-GB" dirty="0"/>
              <a:t>Initiatives such as the Sukuma Relief Programme and the South African Future Trust are providing interest-free loans and grants to small and medium-sized firms.  </a:t>
            </a:r>
          </a:p>
          <a:p>
            <a:pPr marL="285750" indent="-228600" algn="just">
              <a:spcBef>
                <a:spcPts val="600"/>
              </a:spcBef>
              <a:spcAft>
                <a:spcPts val="600"/>
              </a:spcAft>
              <a:buFont typeface="Wingdings" panose="05000000000000000000" pitchFamily="2" charset="2"/>
              <a:buChar char="§"/>
            </a:pPr>
            <a:r>
              <a:rPr lang="en-GB" dirty="0"/>
              <a:t>In the context of a sharp economic downturn in developing countries, international finance institutions have announced a range of support mechanisms</a:t>
            </a:r>
          </a:p>
          <a:p>
            <a:pPr marL="285750" indent="-228600" algn="just">
              <a:spcBef>
                <a:spcPts val="600"/>
              </a:spcBef>
              <a:spcAft>
                <a:spcPts val="600"/>
              </a:spcAft>
              <a:buFont typeface="Wingdings" panose="05000000000000000000" pitchFamily="2" charset="2"/>
              <a:buChar char="§"/>
            </a:pPr>
            <a:r>
              <a:rPr lang="en-GB" dirty="0"/>
              <a:t>Government intends to borrow US$7 billion from multilateral finance institutions for its pandemic response. This includes a US$1 billion loan which was recently approved by the New Development Bank. </a:t>
            </a:r>
          </a:p>
          <a:p>
            <a:pPr marL="285750" indent="-228600" algn="just">
              <a:spcBef>
                <a:spcPts val="600"/>
              </a:spcBef>
              <a:spcAft>
                <a:spcPts val="600"/>
              </a:spcAft>
              <a:buFont typeface="Wingdings" panose="05000000000000000000" pitchFamily="2" charset="2"/>
              <a:buChar char="§"/>
            </a:pPr>
            <a:r>
              <a:rPr lang="en-GB" dirty="0"/>
              <a:t>As a member of the International Monetary Fund (IMF), South Africa intends to borrow US$4.2 billion through the IMF’s rapid financing instrument, which is a low-interest emergency facility. </a:t>
            </a:r>
          </a:p>
        </p:txBody>
      </p:sp>
    </p:spTree>
    <p:extLst>
      <p:ext uri="{BB962C8B-B14F-4D97-AF65-F5344CB8AC3E}">
        <p14:creationId xmlns:p14="http://schemas.microsoft.com/office/powerpoint/2010/main" val="239808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Year-to-date monthly revenue collections significantly weaker</a:t>
            </a:r>
          </a:p>
        </p:txBody>
      </p:sp>
      <p:sp>
        <p:nvSpPr>
          <p:cNvPr id="4" name="Slide Number Placeholder 3"/>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67396-EAD7-1246-A93B-5244FF26795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Rectangle 9"/>
          <p:cNvSpPr>
            <a:spLocks noChangeArrowheads="1"/>
          </p:cNvSpPr>
          <p:nvPr/>
        </p:nvSpPr>
        <p:spPr bwMode="auto">
          <a:xfrm>
            <a:off x="45784" y="1330613"/>
            <a:ext cx="37334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Domestic value-added tax collections</a:t>
            </a:r>
          </a:p>
        </p:txBody>
      </p:sp>
      <p:sp>
        <p:nvSpPr>
          <p:cNvPr id="11" name="Rectangle 10"/>
          <p:cNvSpPr>
            <a:spLocks noChangeArrowheads="1"/>
          </p:cNvSpPr>
          <p:nvPr/>
        </p:nvSpPr>
        <p:spPr bwMode="auto">
          <a:xfrm>
            <a:off x="4576497" y="1330067"/>
            <a:ext cx="2796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Pay-as-you-earn collections</a:t>
            </a:r>
          </a:p>
        </p:txBody>
      </p:sp>
      <p:pic>
        <p:nvPicPr>
          <p:cNvPr id="12" name="Picture 11"/>
          <p:cNvPicPr preferRelativeResize="0"/>
          <p:nvPr/>
        </p:nvPicPr>
        <p:blipFill>
          <a:blip r:embed="rId3" cstate="print">
            <a:extLst>
              <a:ext uri="{28A0092B-C50C-407E-A947-70E740481C1C}">
                <a14:useLocalDpi xmlns:a14="http://schemas.microsoft.com/office/drawing/2010/main" val="0"/>
              </a:ext>
            </a:extLst>
          </a:blip>
          <a:srcRect/>
          <a:stretch>
            <a:fillRect/>
          </a:stretch>
        </p:blipFill>
        <p:spPr bwMode="auto">
          <a:xfrm>
            <a:off x="106113" y="1780564"/>
            <a:ext cx="4384800" cy="3484023"/>
          </a:xfrm>
          <a:prstGeom prst="rect">
            <a:avLst/>
          </a:prstGeom>
          <a:noFill/>
          <a:ln w="3175">
            <a:solidFill>
              <a:schemeClr val="tx1"/>
            </a:solidFill>
          </a:ln>
        </p:spPr>
      </p:pic>
      <p:pic>
        <p:nvPicPr>
          <p:cNvPr id="13" name="Picture 1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0489" y="1770731"/>
            <a:ext cx="4385188" cy="3484023"/>
          </a:xfrm>
          <a:prstGeom prst="rect">
            <a:avLst/>
          </a:prstGeom>
          <a:noFill/>
          <a:ln w="3175">
            <a:solidFill>
              <a:schemeClr val="tx1"/>
            </a:solidFill>
          </a:ln>
        </p:spPr>
      </p:pic>
    </p:spTree>
    <p:extLst>
      <p:ext uri="{BB962C8B-B14F-4D97-AF65-F5344CB8AC3E}">
        <p14:creationId xmlns:p14="http://schemas.microsoft.com/office/powerpoint/2010/main" val="664827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A4821-2F4F-1847-A8D9-34AC5A09B542}"/>
              </a:ext>
            </a:extLst>
          </p:cNvPr>
          <p:cNvSpPr>
            <a:spLocks noGrp="1"/>
          </p:cNvSpPr>
          <p:nvPr>
            <p:ph type="title"/>
          </p:nvPr>
        </p:nvSpPr>
        <p:spPr>
          <a:xfrm>
            <a:off x="155275" y="138024"/>
            <a:ext cx="7376235" cy="974782"/>
          </a:xfrm>
        </p:spPr>
        <p:txBody>
          <a:bodyPr>
            <a:normAutofit/>
          </a:bodyPr>
          <a:lstStyle/>
          <a:p>
            <a:r>
              <a:rPr lang="en-US" sz="2800" dirty="0"/>
              <a:t>Tax revenue shortfall of R304.1 billion in 2020/21</a:t>
            </a:r>
          </a:p>
        </p:txBody>
      </p:sp>
      <p:sp>
        <p:nvSpPr>
          <p:cNvPr id="4" name="Slide Number Placeholder 3">
            <a:extLst>
              <a:ext uri="{FF2B5EF4-FFF2-40B4-BE49-F238E27FC236}">
                <a16:creationId xmlns:a16="http://schemas.microsoft.com/office/drawing/2014/main" id="{84F644B8-4485-0144-B3D1-54620A632EF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67396-EAD7-1246-A93B-5244FF26795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Content Placeholder 4"/>
          <p:cNvSpPr>
            <a:spLocks noGrp="1"/>
          </p:cNvSpPr>
          <p:nvPr>
            <p:ph idx="1"/>
          </p:nvPr>
        </p:nvSpPr>
        <p:spPr>
          <a:xfrm>
            <a:off x="6488060" y="1574778"/>
            <a:ext cx="2507224" cy="3469172"/>
          </a:xfrm>
        </p:spPr>
        <p:txBody>
          <a:bodyPr>
            <a:normAutofit fontScale="25000" lnSpcReduction="20000"/>
          </a:bodyPr>
          <a:lstStyle/>
          <a:p>
            <a:pPr marL="285750">
              <a:lnSpc>
                <a:spcPct val="110000"/>
              </a:lnSpc>
              <a:spcBef>
                <a:spcPts val="318"/>
              </a:spcBef>
              <a:spcAft>
                <a:spcPts val="318"/>
              </a:spcAft>
              <a:buFont typeface="Wingdings" panose="05000000000000000000" pitchFamily="2" charset="2"/>
              <a:buChar char="§"/>
            </a:pPr>
            <a:r>
              <a:rPr lang="en-US" sz="7200" dirty="0"/>
              <a:t>COVID-19 fallout leads to unprecedented drop in in-year revenue estimates compared to prior Budget</a:t>
            </a:r>
          </a:p>
          <a:p>
            <a:pPr marL="285750">
              <a:lnSpc>
                <a:spcPct val="110000"/>
              </a:lnSpc>
              <a:spcBef>
                <a:spcPts val="318"/>
              </a:spcBef>
              <a:spcAft>
                <a:spcPts val="318"/>
              </a:spcAft>
              <a:buFont typeface="Wingdings" panose="05000000000000000000" pitchFamily="2" charset="2"/>
              <a:buChar char="§"/>
            </a:pPr>
            <a:r>
              <a:rPr lang="en-US" sz="7200" dirty="0"/>
              <a:t>Expect temporary shrinkage in tax base as businesses close and jobs are lost</a:t>
            </a:r>
          </a:p>
          <a:p>
            <a:pPr marL="285750">
              <a:lnSpc>
                <a:spcPct val="110000"/>
              </a:lnSpc>
              <a:spcBef>
                <a:spcPts val="318"/>
              </a:spcBef>
              <a:spcAft>
                <a:spcPts val="318"/>
              </a:spcAft>
              <a:buFont typeface="Wingdings" panose="05000000000000000000" pitchFamily="2" charset="2"/>
              <a:buChar char="§"/>
            </a:pPr>
            <a:r>
              <a:rPr lang="en-US" sz="7200" dirty="0"/>
              <a:t>Revenue shortfalls include tax relief measures amounting to R26 billion in foregone revenue</a:t>
            </a:r>
          </a:p>
          <a:p>
            <a:pPr marL="285750">
              <a:lnSpc>
                <a:spcPct val="110000"/>
              </a:lnSpc>
              <a:spcBef>
                <a:spcPts val="318"/>
              </a:spcBef>
              <a:spcAft>
                <a:spcPts val="318"/>
              </a:spcAft>
              <a:buFont typeface="Wingdings" panose="05000000000000000000" pitchFamily="2" charset="2"/>
              <a:buChar char="§"/>
            </a:pPr>
            <a:r>
              <a:rPr lang="en-US" sz="7200" dirty="0"/>
              <a:t>Improved tax collection and administration will be key to achieving fiscal stabilisation</a:t>
            </a:r>
          </a:p>
          <a:p>
            <a:endParaRPr lang="en-US" sz="1800" dirty="0"/>
          </a:p>
          <a:p>
            <a:endParaRPr lang="en-US" sz="1800" dirty="0"/>
          </a:p>
          <a:p>
            <a:endParaRPr lang="en-US" sz="1800" dirty="0"/>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83" y="1699945"/>
            <a:ext cx="6442277" cy="4838878"/>
          </a:xfrm>
          <a:prstGeom prst="rect">
            <a:avLst/>
          </a:prstGeom>
          <a:noFill/>
        </p:spPr>
      </p:pic>
      <p:sp>
        <p:nvSpPr>
          <p:cNvPr id="9" name="Rectangle 8"/>
          <p:cNvSpPr>
            <a:spLocks noChangeArrowheads="1"/>
          </p:cNvSpPr>
          <p:nvPr/>
        </p:nvSpPr>
        <p:spPr bwMode="auto">
          <a:xfrm>
            <a:off x="45784" y="1330613"/>
            <a:ext cx="6442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In-year revenue compared with Budget forecasts (2020/21 prices)</a:t>
            </a:r>
          </a:p>
        </p:txBody>
      </p:sp>
    </p:spTree>
    <p:extLst>
      <p:ext uri="{BB962C8B-B14F-4D97-AF65-F5344CB8AC3E}">
        <p14:creationId xmlns:p14="http://schemas.microsoft.com/office/powerpoint/2010/main" val="130137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37503"/>
            <a:ext cx="7647709" cy="974782"/>
          </a:xfrm>
        </p:spPr>
        <p:txBody>
          <a:bodyPr>
            <a:noAutofit/>
          </a:bodyPr>
          <a:lstStyle/>
          <a:p>
            <a:pPr>
              <a:lnSpc>
                <a:spcPts val="3000"/>
              </a:lnSpc>
            </a:pPr>
            <a:r>
              <a:rPr lang="en-US" sz="2800" dirty="0"/>
              <a:t>tax-to-</a:t>
            </a:r>
            <a:r>
              <a:rPr lang="en-US" sz="2800" dirty="0" err="1"/>
              <a:t>gdp</a:t>
            </a:r>
            <a:r>
              <a:rPr lang="en-US" sz="2800" dirty="0"/>
              <a:t> expected to be worse than global financial crisis</a:t>
            </a:r>
          </a:p>
        </p:txBody>
      </p:sp>
      <p:sp>
        <p:nvSpPr>
          <p:cNvPr id="4" name="Slide Number Placeholder 3"/>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67396-EAD7-1246-A93B-5244FF26795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93031" y="1699945"/>
            <a:ext cx="6900535" cy="4801082"/>
          </a:xfrm>
          <a:prstGeom prst="rect">
            <a:avLst/>
          </a:prstGeom>
          <a:noFill/>
          <a:ln>
            <a:noFill/>
          </a:ln>
        </p:spPr>
      </p:pic>
      <p:sp>
        <p:nvSpPr>
          <p:cNvPr id="7" name="Rectangle 6"/>
          <p:cNvSpPr>
            <a:spLocks noChangeArrowheads="1"/>
          </p:cNvSpPr>
          <p:nvPr/>
        </p:nvSpPr>
        <p:spPr bwMode="auto">
          <a:xfrm>
            <a:off x="45784" y="1330613"/>
            <a:ext cx="24222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Tax-to-GDP after crisis </a:t>
            </a:r>
          </a:p>
        </p:txBody>
      </p:sp>
      <p:sp>
        <p:nvSpPr>
          <p:cNvPr id="3" name="Rectangle 2"/>
          <p:cNvSpPr/>
          <p:nvPr/>
        </p:nvSpPr>
        <p:spPr>
          <a:xfrm>
            <a:off x="7040813" y="2201390"/>
            <a:ext cx="2103187" cy="2585323"/>
          </a:xfrm>
          <a:prstGeom prst="rect">
            <a:avLst/>
          </a:prstGeom>
        </p:spPr>
        <p:txBody>
          <a:bodyPr wrap="square">
            <a:spAutoFit/>
          </a:bodyPr>
          <a:lstStyle/>
          <a:p>
            <a:pPr marL="285750" indent="-285750">
              <a:buFont typeface="Wingdings" panose="05000000000000000000" pitchFamily="2" charset="2"/>
              <a:buChar char="§"/>
            </a:pPr>
            <a:r>
              <a:rPr lang="en-GB" dirty="0"/>
              <a:t>Tax-to-GDP expected to be worse than global financial crisis; but should recover along with economy and further tax measures</a:t>
            </a:r>
            <a:endParaRPr lang="en-ZA" dirty="0"/>
          </a:p>
        </p:txBody>
      </p:sp>
    </p:spTree>
    <p:extLst>
      <p:ext uri="{BB962C8B-B14F-4D97-AF65-F5344CB8AC3E}">
        <p14:creationId xmlns:p14="http://schemas.microsoft.com/office/powerpoint/2010/main" val="1870445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2800" dirty="0"/>
              <a:t>Updated fiscal framework for 2020/21</a:t>
            </a:r>
          </a:p>
        </p:txBody>
      </p:sp>
      <p:sp>
        <p:nvSpPr>
          <p:cNvPr id="3" name="Content Placeholder 2"/>
          <p:cNvSpPr>
            <a:spLocks noGrp="1"/>
          </p:cNvSpPr>
          <p:nvPr>
            <p:ph idx="1"/>
          </p:nvPr>
        </p:nvSpPr>
        <p:spPr>
          <a:xfrm>
            <a:off x="6577780" y="1456471"/>
            <a:ext cx="2576052" cy="4275734"/>
          </a:xfrm>
        </p:spPr>
        <p:txBody>
          <a:bodyPr>
            <a:normAutofit fontScale="92500" lnSpcReduction="20000"/>
          </a:bodyPr>
          <a:lstStyle/>
          <a:p>
            <a:pPr marL="285750" indent="-285750">
              <a:lnSpc>
                <a:spcPct val="110000"/>
              </a:lnSpc>
              <a:spcBef>
                <a:spcPts val="600"/>
              </a:spcBef>
              <a:spcAft>
                <a:spcPts val="600"/>
              </a:spcAft>
              <a:buFont typeface="Wingdings" panose="05000000000000000000" pitchFamily="2" charset="2"/>
              <a:buChar char="§"/>
            </a:pPr>
            <a:r>
              <a:rPr lang="en-GB" sz="1800" dirty="0"/>
              <a:t>Main budget revenue is projected to decline as a share of GDP from 26.2 per cent in 2019/20 to 22.6 per cent in 2020/21</a:t>
            </a:r>
          </a:p>
          <a:p>
            <a:pPr marL="285750" indent="-285750">
              <a:lnSpc>
                <a:spcPct val="110000"/>
              </a:lnSpc>
              <a:spcBef>
                <a:spcPts val="600"/>
              </a:spcBef>
              <a:spcAft>
                <a:spcPts val="600"/>
              </a:spcAft>
              <a:buFont typeface="Wingdings" panose="05000000000000000000" pitchFamily="2" charset="2"/>
              <a:buChar char="§"/>
            </a:pPr>
            <a:r>
              <a:rPr lang="en-GB" sz="1800" dirty="0"/>
              <a:t>Main budget expenditure is projected to increase to 37.2 per cent of GDP in 2020/21, reflecting support provided to state-owned companies in the 2020 Budget, COVID-19 spending and higher debt-service costs. </a:t>
            </a:r>
            <a:endParaRPr lang="en-ZA" sz="1800" dirty="0"/>
          </a:p>
        </p:txBody>
      </p:sp>
      <p:sp>
        <p:nvSpPr>
          <p:cNvPr id="4" name="Slide Number Placeholder 3"/>
          <p:cNvSpPr>
            <a:spLocks noGrp="1"/>
          </p:cNvSpPr>
          <p:nvPr>
            <p:ph type="sldNum" sz="quarter" idx="4"/>
          </p:nvPr>
        </p:nvSpPr>
        <p:spPr/>
        <p:txBody>
          <a:bodyPr/>
          <a:lstStyle/>
          <a:p>
            <a:fld id="{A4E67396-EAD7-1246-A93B-5244FF26795F}" type="slidenum">
              <a:rPr lang="en-US" smtClean="0"/>
              <a:pPr/>
              <a:t>17</a:t>
            </a:fld>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275" y="1279492"/>
            <a:ext cx="6409557" cy="4393721"/>
          </a:xfrm>
          <a:prstGeom prst="rect">
            <a:avLst/>
          </a:prstGeom>
          <a:noFill/>
          <a:ln>
            <a:noFill/>
          </a:ln>
        </p:spPr>
      </p:pic>
    </p:spTree>
    <p:extLst>
      <p:ext uri="{BB962C8B-B14F-4D97-AF65-F5344CB8AC3E}">
        <p14:creationId xmlns:p14="http://schemas.microsoft.com/office/powerpoint/2010/main" val="250143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Changes to the division of revenue</a:t>
            </a:r>
            <a:endParaRPr lang="en-ZA" sz="2800" dirty="0"/>
          </a:p>
        </p:txBody>
      </p:sp>
      <p:sp>
        <p:nvSpPr>
          <p:cNvPr id="4" name="Slide Number Placeholder 3"/>
          <p:cNvSpPr>
            <a:spLocks noGrp="1"/>
          </p:cNvSpPr>
          <p:nvPr>
            <p:ph type="sldNum" sz="quarter" idx="4"/>
          </p:nvPr>
        </p:nvSpPr>
        <p:spPr/>
        <p:txBody>
          <a:bodyPr/>
          <a:lstStyle/>
          <a:p>
            <a:fld id="{A4E67396-EAD7-1246-A93B-5244FF26795F}" type="slidenum">
              <a:rPr lang="en-US" smtClean="0"/>
              <a:pPr/>
              <a:t>18</a:t>
            </a:fld>
            <a:endParaRPr lang="en-US" dirty="0"/>
          </a:p>
        </p:txBody>
      </p:sp>
      <p:sp>
        <p:nvSpPr>
          <p:cNvPr id="8" name="Rectangle 7"/>
          <p:cNvSpPr>
            <a:spLocks noChangeArrowheads="1"/>
          </p:cNvSpPr>
          <p:nvPr/>
        </p:nvSpPr>
        <p:spPr bwMode="auto">
          <a:xfrm>
            <a:off x="45784" y="1159723"/>
            <a:ext cx="51161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endParaRPr lang="en-GB" altLang="en-US" sz="1800" dirty="0">
              <a:latin typeface="Calibri" panose="020F0502020204030204" pitchFamily="34" charset="0"/>
              <a:ea typeface="Batang" pitchFamily="18" charset="-127"/>
              <a:cs typeface="Calibri" panose="020F0502020204030204" pitchFamily="34" charset="0"/>
            </a:endParaRPr>
          </a:p>
        </p:txBody>
      </p:sp>
      <p:pic>
        <p:nvPicPr>
          <p:cNvPr id="10" name="Picture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37" y="1262871"/>
            <a:ext cx="7749508" cy="5275952"/>
          </a:xfrm>
          <a:prstGeom prst="rect">
            <a:avLst/>
          </a:prstGeom>
          <a:noFill/>
          <a:ln>
            <a:noFill/>
          </a:ln>
        </p:spPr>
      </p:pic>
    </p:spTree>
    <p:extLst>
      <p:ext uri="{BB962C8B-B14F-4D97-AF65-F5344CB8AC3E}">
        <p14:creationId xmlns:p14="http://schemas.microsoft.com/office/powerpoint/2010/main" val="3325881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2800" dirty="0"/>
              <a:t>AN ACTIVE, INTEGRATED APPROACH TO the ECONOMY AND FISCUS NEEDED</a:t>
            </a:r>
          </a:p>
        </p:txBody>
      </p:sp>
      <p:sp>
        <p:nvSpPr>
          <p:cNvPr id="4" name="Slide Number Placeholder 3"/>
          <p:cNvSpPr>
            <a:spLocks noGrp="1"/>
          </p:cNvSpPr>
          <p:nvPr>
            <p:ph type="sldNum" sz="quarter" idx="4"/>
          </p:nvPr>
        </p:nvSpPr>
        <p:spPr/>
        <p:txBody>
          <a:bodyPr/>
          <a:lstStyle/>
          <a:p>
            <a:fld id="{A4E67396-EAD7-1246-A93B-5244FF26795F}" type="slidenum">
              <a:rPr lang="en-US" smtClean="0"/>
              <a:pPr/>
              <a:t>19</a:t>
            </a:fld>
            <a:endParaRPr lang="en-US" dirty="0"/>
          </a:p>
        </p:txBody>
      </p:sp>
      <p:pic>
        <p:nvPicPr>
          <p:cNvPr id="5" name="Picture 4"/>
          <p:cNvPicPr>
            <a:picLocks noChangeAspect="1"/>
          </p:cNvPicPr>
          <p:nvPr/>
        </p:nvPicPr>
        <p:blipFill rotWithShape="1">
          <a:blip r:embed="rId3"/>
          <a:srcRect r="10202"/>
          <a:stretch/>
        </p:blipFill>
        <p:spPr>
          <a:xfrm>
            <a:off x="82730" y="4463641"/>
            <a:ext cx="7956865" cy="2221620"/>
          </a:xfrm>
          <a:prstGeom prst="rect">
            <a:avLst/>
          </a:prstGeom>
        </p:spPr>
      </p:pic>
      <p:sp>
        <p:nvSpPr>
          <p:cNvPr id="6" name="Content Placeholder 2"/>
          <p:cNvSpPr txBox="1">
            <a:spLocks/>
          </p:cNvSpPr>
          <p:nvPr/>
        </p:nvSpPr>
        <p:spPr bwMode="auto">
          <a:xfrm>
            <a:off x="23897" y="1280855"/>
            <a:ext cx="8978537" cy="335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000">
                <a:solidFill>
                  <a:schemeClr val="tx1"/>
                </a:solidFill>
                <a:latin typeface="+mn-lt"/>
                <a:ea typeface="+mn-ea"/>
                <a:cs typeface="Osaka"/>
              </a:defRPr>
            </a:lvl1pPr>
            <a:lvl2pPr marL="742950" indent="-285750" algn="l" rtl="0" eaLnBrk="1" fontAlgn="base" hangingPunct="1">
              <a:spcBef>
                <a:spcPct val="20000"/>
              </a:spcBef>
              <a:spcAft>
                <a:spcPct val="0"/>
              </a:spcAft>
              <a:buChar char="–"/>
              <a:defRPr sz="2000">
                <a:solidFill>
                  <a:schemeClr val="tx1"/>
                </a:solidFill>
                <a:latin typeface="+mn-lt"/>
                <a:ea typeface="+mn-ea"/>
                <a:cs typeface="Osaka"/>
              </a:defRPr>
            </a:lvl2pPr>
            <a:lvl3pPr marL="1143000" indent="-228600" algn="l" rtl="0" eaLnBrk="1" fontAlgn="base" hangingPunct="1">
              <a:spcBef>
                <a:spcPct val="20000"/>
              </a:spcBef>
              <a:spcAft>
                <a:spcPct val="0"/>
              </a:spcAft>
              <a:buChar char="•"/>
              <a:defRPr sz="2000">
                <a:solidFill>
                  <a:schemeClr val="tx1"/>
                </a:solidFill>
                <a:latin typeface="+mn-lt"/>
                <a:ea typeface="+mn-ea"/>
                <a:cs typeface="Osaka"/>
              </a:defRPr>
            </a:lvl3pPr>
            <a:lvl4pPr marL="1600200" indent="-228600" algn="l" rtl="0" eaLnBrk="1" fontAlgn="base" hangingPunct="1">
              <a:spcBef>
                <a:spcPct val="20000"/>
              </a:spcBef>
              <a:spcAft>
                <a:spcPct val="0"/>
              </a:spcAft>
              <a:buChar char="–"/>
              <a:defRPr sz="2000">
                <a:solidFill>
                  <a:schemeClr val="tx1"/>
                </a:solidFill>
                <a:latin typeface="+mn-lt"/>
                <a:ea typeface="+mn-ea"/>
                <a:cs typeface="Osaka"/>
              </a:defRPr>
            </a:lvl4pPr>
            <a:lvl5pPr marL="2057400" indent="-228600" algn="l" rtl="0" eaLnBrk="1" fontAlgn="base" hangingPunct="1">
              <a:spcBef>
                <a:spcPct val="20000"/>
              </a:spcBef>
              <a:spcAft>
                <a:spcPct val="0"/>
              </a:spcAft>
              <a:buChar char="»"/>
              <a:defRPr sz="2000">
                <a:solidFill>
                  <a:schemeClr val="tx1"/>
                </a:solidFill>
                <a:latin typeface="+mn-lt"/>
                <a:ea typeface="+mn-ea"/>
                <a:cs typeface="Osak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R="0" lvl="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ZA" sz="1600" b="1" i="0" u="none" strike="noStrike" kern="0" cap="none" spc="0" normalizeH="0" baseline="0" noProof="0" dirty="0">
                <a:ln>
                  <a:noFill/>
                </a:ln>
                <a:solidFill>
                  <a:srgbClr val="000000">
                    <a:lumMod val="95000"/>
                    <a:lumOff val="5000"/>
                  </a:srgbClr>
                </a:solidFill>
                <a:effectLst/>
                <a:uLnTx/>
                <a:uFillTx/>
              </a:rPr>
              <a:t>Need active set of fiscal and economic reforms to raise confidence and growth</a:t>
            </a:r>
          </a:p>
          <a:p>
            <a:pPr marL="685800" marR="0" lvl="1" indent="-228600" algn="just" fontAlgn="base">
              <a:lnSpc>
                <a:spcPct val="70000"/>
              </a:lnSpc>
              <a:spcBef>
                <a:spcPts val="500"/>
              </a:spcBef>
              <a:spcAft>
                <a:spcPct val="0"/>
              </a:spcAft>
              <a:buClrTx/>
              <a:buSzTx/>
              <a:buFont typeface="Wingdings" panose="05000000000000000000" pitchFamily="2" charset="2"/>
              <a:buChar char="§"/>
              <a:tabLst/>
              <a:defRPr/>
            </a:pPr>
            <a:r>
              <a:rPr lang="en-ZA" sz="1600" dirty="0">
                <a:cs typeface="+mn-cs"/>
              </a:rPr>
              <a:t>Fiscal restraint mitigates borrowing cost increases, raises confidence</a:t>
            </a:r>
          </a:p>
          <a:p>
            <a:pPr marL="685800" marR="0" lvl="1" indent="-228600" algn="just" fontAlgn="base">
              <a:lnSpc>
                <a:spcPct val="70000"/>
              </a:lnSpc>
              <a:spcBef>
                <a:spcPts val="500"/>
              </a:spcBef>
              <a:spcAft>
                <a:spcPct val="0"/>
              </a:spcAft>
              <a:buClrTx/>
              <a:buSzTx/>
              <a:buFont typeface="Wingdings" panose="05000000000000000000" pitchFamily="2" charset="2"/>
              <a:buChar char="§"/>
              <a:tabLst/>
              <a:defRPr/>
            </a:pPr>
            <a:r>
              <a:rPr lang="en-ZA" sz="1600" dirty="0">
                <a:cs typeface="+mn-cs"/>
              </a:rPr>
              <a:t>SOC reform allows network industry reform, raises competition and lowers cost of living and doing business </a:t>
            </a:r>
          </a:p>
          <a:p>
            <a:pPr marL="685800" lvl="1" indent="-228600" algn="just">
              <a:lnSpc>
                <a:spcPct val="70000"/>
              </a:lnSpc>
              <a:spcBef>
                <a:spcPts val="500"/>
              </a:spcBef>
              <a:buFont typeface="Wingdings" panose="05000000000000000000" pitchFamily="2" charset="2"/>
              <a:buChar char="§"/>
              <a:defRPr/>
            </a:pPr>
            <a:r>
              <a:rPr lang="en-ZA" sz="1600" dirty="0">
                <a:cs typeface="+mn-cs"/>
              </a:rPr>
              <a:t>Economic reforms need to support investment and employment, raise productivity and competitiveness, and lower cost of living and doing business</a:t>
            </a:r>
          </a:p>
          <a:p>
            <a:pPr>
              <a:buFont typeface="Wingdings" panose="05000000000000000000" pitchFamily="2" charset="2"/>
              <a:buChar char="§"/>
              <a:defRPr/>
            </a:pPr>
            <a:r>
              <a:rPr lang="en-US" sz="1600" b="1" kern="0" dirty="0">
                <a:solidFill>
                  <a:srgbClr val="000000">
                    <a:lumMod val="95000"/>
                    <a:lumOff val="5000"/>
                  </a:srgbClr>
                </a:solidFill>
              </a:rPr>
              <a:t>Economic reforms take time to impact on growth outlook – hence the need to implement now</a:t>
            </a:r>
          </a:p>
          <a:p>
            <a:pPr marL="685800" lvl="1" indent="-228600" algn="just">
              <a:lnSpc>
                <a:spcPct val="70000"/>
              </a:lnSpc>
              <a:spcBef>
                <a:spcPts val="385"/>
              </a:spcBef>
              <a:spcAft>
                <a:spcPts val="385"/>
              </a:spcAft>
              <a:buFont typeface="Wingdings" panose="05000000000000000000" pitchFamily="2" charset="2"/>
              <a:buChar char="§"/>
              <a:defRPr/>
            </a:pPr>
            <a:r>
              <a:rPr lang="en-ZA" sz="1600" dirty="0">
                <a:cs typeface="+mn-cs"/>
              </a:rPr>
              <a:t>Government envisages reforms to </a:t>
            </a:r>
            <a:r>
              <a:rPr lang="en-GB" sz="1600" dirty="0">
                <a:cs typeface="+mn-cs"/>
              </a:rPr>
              <a:t>finalise electricity determinations, unbundling Eskom and other steps to open up energy markets, modernise ports and rail infrastructure, and license spectrum</a:t>
            </a:r>
          </a:p>
          <a:p>
            <a:pPr marL="685800" lvl="1" indent="-228600" algn="just">
              <a:lnSpc>
                <a:spcPct val="70000"/>
              </a:lnSpc>
              <a:spcBef>
                <a:spcPts val="385"/>
              </a:spcBef>
              <a:spcAft>
                <a:spcPts val="385"/>
              </a:spcAft>
              <a:buFont typeface="Wingdings" panose="05000000000000000000" pitchFamily="2" charset="2"/>
              <a:buChar char="§"/>
              <a:defRPr/>
            </a:pPr>
            <a:r>
              <a:rPr lang="en-GB" sz="1600" dirty="0">
                <a:cs typeface="+mn-cs"/>
              </a:rPr>
              <a:t>Reforms captured in Economic Transformation, Inclusive Growth, and Competitiveness: Towards an Economic Strategy for South Africa also included supporting labour intensive sectors, regional trade, SME finance</a:t>
            </a:r>
            <a:endParaRPr lang="en-ZA" sz="1600" dirty="0">
              <a:cs typeface="+mn-cs"/>
            </a:endParaRPr>
          </a:p>
          <a:p>
            <a:pPr lvl="0">
              <a:buFont typeface="Wingdings" panose="05000000000000000000" pitchFamily="2" charset="2"/>
              <a:buChar char="§"/>
              <a:defRPr/>
            </a:pPr>
            <a:r>
              <a:rPr lang="en-ZA" sz="1600" b="1" kern="0" dirty="0">
                <a:solidFill>
                  <a:srgbClr val="000000">
                    <a:lumMod val="95000"/>
                    <a:lumOff val="5000"/>
                  </a:srgbClr>
                </a:solidFill>
              </a:rPr>
              <a:t>Additional reforms to support increased savings, investment and employment will be required to help speed the recovery from the COVID-19 shock</a:t>
            </a:r>
          </a:p>
        </p:txBody>
      </p:sp>
    </p:spTree>
    <p:extLst>
      <p:ext uri="{BB962C8B-B14F-4D97-AF65-F5344CB8AC3E}">
        <p14:creationId xmlns:p14="http://schemas.microsoft.com/office/powerpoint/2010/main" val="1337003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3200" dirty="0"/>
              <a:t>DEBT OUTLOOK SCENARIOS</a:t>
            </a:r>
            <a:endParaRPr lang="en-ZA" sz="3200" dirty="0"/>
          </a:p>
        </p:txBody>
      </p:sp>
      <p:sp>
        <p:nvSpPr>
          <p:cNvPr id="4" name="Slide Number Placeholder 3"/>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67396-EAD7-1246-A93B-5244FF26795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p:cNvSpPr txBox="1"/>
          <p:nvPr/>
        </p:nvSpPr>
        <p:spPr>
          <a:xfrm>
            <a:off x="68826" y="6004571"/>
            <a:ext cx="8672052" cy="313932"/>
          </a:xfrm>
          <a:prstGeom prst="rect">
            <a:avLst/>
          </a:prstGeom>
          <a:noFill/>
        </p:spPr>
        <p:txBody>
          <a:bodyPr wrap="square" rtlCol="0">
            <a:spAutoFit/>
          </a:bodyPr>
          <a:lstStyle/>
          <a:p>
            <a:pPr marL="285750" lvl="0" indent="-228600">
              <a:lnSpc>
                <a:spcPct val="80000"/>
              </a:lnSpc>
              <a:spcBef>
                <a:spcPts val="318"/>
              </a:spcBef>
              <a:spcAft>
                <a:spcPts val="318"/>
              </a:spcAft>
              <a:buFont typeface="Wingdings" panose="05000000000000000000" pitchFamily="2" charset="2"/>
              <a:buChar char="§"/>
            </a:pPr>
            <a:r>
              <a:rPr lang="en-GB" dirty="0">
                <a:solidFill>
                  <a:prstClr val="black"/>
                </a:solidFill>
              </a:rPr>
              <a:t>In the active scenario, debt stabilises at 87.4 per cent of GDP in 2023/24</a:t>
            </a: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275" y="1247519"/>
            <a:ext cx="6668312" cy="4536732"/>
          </a:xfrm>
          <a:prstGeom prst="rect">
            <a:avLst/>
          </a:prstGeom>
          <a:noFill/>
          <a:ln w="3175">
            <a:solidFill>
              <a:schemeClr val="tx1"/>
            </a:solidFill>
          </a:ln>
        </p:spPr>
      </p:pic>
    </p:spTree>
    <p:extLst>
      <p:ext uri="{BB962C8B-B14F-4D97-AF65-F5344CB8AC3E}">
        <p14:creationId xmlns:p14="http://schemas.microsoft.com/office/powerpoint/2010/main" val="2287774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2800" dirty="0"/>
              <a:t>Medium-term fiscal position</a:t>
            </a:r>
            <a:endParaRPr lang="en-ZA" sz="2800" dirty="0"/>
          </a:p>
        </p:txBody>
      </p:sp>
      <p:sp>
        <p:nvSpPr>
          <p:cNvPr id="4" name="Slide Number Placeholder 3"/>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67396-EAD7-1246-A93B-5244FF26795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p:cNvSpPr txBox="1"/>
          <p:nvPr/>
        </p:nvSpPr>
        <p:spPr>
          <a:xfrm>
            <a:off x="77636" y="1178834"/>
            <a:ext cx="8988725" cy="5493812"/>
          </a:xfrm>
          <a:prstGeom prst="rect">
            <a:avLst/>
          </a:prstGeom>
          <a:noFill/>
        </p:spPr>
        <p:txBody>
          <a:bodyPr wrap="square" rtlCol="0">
            <a:spAutoFit/>
          </a:bodyPr>
          <a:lstStyle/>
          <a:p>
            <a:pPr marL="285750" lvl="0"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Beyond 2020/21, government has considered two scenarios: </a:t>
            </a:r>
          </a:p>
          <a:p>
            <a:pPr marL="742950" lvl="1"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A passive approach, in which South Africa continues on its current trajectory and debt spirals out of control; and </a:t>
            </a:r>
          </a:p>
          <a:p>
            <a:pPr marL="742950" lvl="1"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An active scenario, in which major reforms and fiscal consolidation are implemented rapidly to stabilise debt in 2023/24.</a:t>
            </a:r>
          </a:p>
          <a:p>
            <a:pPr marL="285750" lvl="0"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 Cabinet has adopted the active approach. It has endorsed the target of a primary surplus by 2023/24, meaning revenue will exceed non-interest expenditure. </a:t>
            </a:r>
          </a:p>
          <a:p>
            <a:pPr marL="285750" lvl="0"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This will require spending reductions and revenue adjustments amounting to approximately  R250 billion over the next two years. Specifically, the active scenario assumes:</a:t>
            </a:r>
          </a:p>
          <a:p>
            <a:pPr marL="742950" lvl="1"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Tax increases of R5 billion in 2021/22, R10 billion in 2022/23, R10 billion in 2023/24 and  R15 billion in 2024/25.</a:t>
            </a:r>
          </a:p>
          <a:p>
            <a:pPr marL="742950" lvl="1"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 Spending reductions amounting to about R230 billion are required in 2021/22 and 2022/23, followed by further reductions in 2023/24. </a:t>
            </a:r>
          </a:p>
          <a:p>
            <a:pPr marL="285750"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These measures require difficult choices that will affect the economy and distribution of public resources. The 2020 MTBPS will set out these proposals in detail. </a:t>
            </a:r>
          </a:p>
          <a:p>
            <a:pPr marL="285750" lvl="0"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These measures are in addition to proposed medium-term reductions of R160.2 billion to the public-service wage bill set out in the 2020 Budget, which are yet to be finalised. </a:t>
            </a:r>
          </a:p>
          <a:p>
            <a:pPr marL="285750" lvl="0" indent="-228600" algn="just">
              <a:lnSpc>
                <a:spcPct val="90000"/>
              </a:lnSpc>
              <a:spcBef>
                <a:spcPts val="318"/>
              </a:spcBef>
              <a:spcAft>
                <a:spcPts val="318"/>
              </a:spcAft>
              <a:buFont typeface="Wingdings" panose="05000000000000000000" pitchFamily="2" charset="2"/>
              <a:buChar char="§"/>
            </a:pPr>
            <a:r>
              <a:rPr lang="en-GB" sz="1700" dirty="0">
                <a:solidFill>
                  <a:prstClr val="black"/>
                </a:solidFill>
              </a:rPr>
              <a:t>To promote fiscal consolidation, preparation of the 2021 MTEF will be informed by the results of forthcoming public expenditure reviews. Government’s consultations on the MTEF will also be guided by the principles of zero-based budgeting.</a:t>
            </a:r>
          </a:p>
        </p:txBody>
      </p:sp>
    </p:spTree>
    <p:extLst>
      <p:ext uri="{BB962C8B-B14F-4D97-AF65-F5344CB8AC3E}">
        <p14:creationId xmlns:p14="http://schemas.microsoft.com/office/powerpoint/2010/main" val="524801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3200" dirty="0"/>
              <a:t>Active scenario fiscal position</a:t>
            </a:r>
            <a:endParaRPr lang="en-ZA" sz="3200" dirty="0"/>
          </a:p>
        </p:txBody>
      </p:sp>
      <p:sp>
        <p:nvSpPr>
          <p:cNvPr id="4" name="Slide Number Placeholder 3"/>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67396-EAD7-1246-A93B-5244FF26795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p:cNvSpPr txBox="1"/>
          <p:nvPr/>
        </p:nvSpPr>
        <p:spPr>
          <a:xfrm>
            <a:off x="78658" y="5855811"/>
            <a:ext cx="8858865" cy="646331"/>
          </a:xfrm>
          <a:prstGeom prst="rect">
            <a:avLst/>
          </a:prstGeom>
          <a:noFill/>
        </p:spPr>
        <p:txBody>
          <a:bodyPr wrap="square" rtlCol="0">
            <a:spAutoFit/>
          </a:bodyPr>
          <a:lstStyle/>
          <a:p>
            <a:pPr marL="285750" lvl="0" indent="-228600">
              <a:spcBef>
                <a:spcPts val="318"/>
              </a:spcBef>
              <a:spcAft>
                <a:spcPts val="318"/>
              </a:spcAft>
              <a:buFont typeface="Wingdings" panose="05000000000000000000" pitchFamily="2" charset="2"/>
              <a:buChar char="§"/>
            </a:pPr>
            <a:r>
              <a:rPr lang="en-GB" dirty="0">
                <a:solidFill>
                  <a:prstClr val="black"/>
                </a:solidFill>
              </a:rPr>
              <a:t>The main budget balance and the primary balance will narrow over the medium term in order to stabilise debt in 2023/24</a:t>
            </a:r>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708" y="1224329"/>
            <a:ext cx="6399724" cy="4488213"/>
          </a:xfrm>
          <a:prstGeom prst="rect">
            <a:avLst/>
          </a:prstGeom>
          <a:noFill/>
          <a:ln>
            <a:noFill/>
          </a:ln>
        </p:spPr>
      </p:pic>
    </p:spTree>
    <p:extLst>
      <p:ext uri="{BB962C8B-B14F-4D97-AF65-F5344CB8AC3E}">
        <p14:creationId xmlns:p14="http://schemas.microsoft.com/office/powerpoint/2010/main" val="53014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3200" dirty="0"/>
              <a:t>Consolidated budget balances</a:t>
            </a:r>
            <a:endParaRPr lang="en-ZA" sz="3200" dirty="0"/>
          </a:p>
        </p:txBody>
      </p:sp>
      <p:sp>
        <p:nvSpPr>
          <p:cNvPr id="4" name="Slide Number Placeholder 3"/>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67396-EAD7-1246-A93B-5244FF26795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p:cNvSpPr txBox="1"/>
          <p:nvPr/>
        </p:nvSpPr>
        <p:spPr>
          <a:xfrm>
            <a:off x="155275" y="4941409"/>
            <a:ext cx="8858865" cy="1354217"/>
          </a:xfrm>
          <a:prstGeom prst="rect">
            <a:avLst/>
          </a:prstGeom>
          <a:noFill/>
        </p:spPr>
        <p:txBody>
          <a:bodyPr wrap="square" rtlCol="0">
            <a:spAutoFit/>
          </a:bodyPr>
          <a:lstStyle/>
          <a:p>
            <a:pPr marL="285750" lvl="0" indent="-228600">
              <a:spcBef>
                <a:spcPts val="600"/>
              </a:spcBef>
              <a:spcAft>
                <a:spcPts val="600"/>
              </a:spcAft>
              <a:buFont typeface="Wingdings" panose="05000000000000000000" pitchFamily="2" charset="2"/>
              <a:buChar char="§"/>
            </a:pPr>
            <a:r>
              <a:rPr lang="en-GB" dirty="0">
                <a:solidFill>
                  <a:prstClr val="black"/>
                </a:solidFill>
              </a:rPr>
              <a:t>In 2020/21 the consolidated budget deficit will be revised from 6.8 per cent of GDP projected in the 2020 Budget to 15.7 per cent of GDP</a:t>
            </a:r>
          </a:p>
          <a:p>
            <a:pPr marL="285750" lvl="0" indent="-228600">
              <a:spcBef>
                <a:spcPts val="600"/>
              </a:spcBef>
              <a:spcAft>
                <a:spcPts val="600"/>
              </a:spcAft>
              <a:buFont typeface="Wingdings" panose="05000000000000000000" pitchFamily="2" charset="2"/>
              <a:buChar char="§"/>
            </a:pPr>
            <a:r>
              <a:rPr lang="en-GB" dirty="0">
                <a:solidFill>
                  <a:prstClr val="black"/>
                </a:solidFill>
              </a:rPr>
              <a:t>Public entities, social security funds and provinces are projected to have a combined cash surplus in both 2021/22 and 2022/23.</a:t>
            </a: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707" y="1343301"/>
            <a:ext cx="6085093" cy="3287693"/>
          </a:xfrm>
          <a:prstGeom prst="rect">
            <a:avLst/>
          </a:prstGeom>
          <a:noFill/>
          <a:ln>
            <a:noFill/>
          </a:ln>
        </p:spPr>
      </p:pic>
    </p:spTree>
    <p:extLst>
      <p:ext uri="{BB962C8B-B14F-4D97-AF65-F5344CB8AC3E}">
        <p14:creationId xmlns:p14="http://schemas.microsoft.com/office/powerpoint/2010/main" val="3125184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2800" dirty="0"/>
              <a:t>In-year spending adjustments</a:t>
            </a:r>
          </a:p>
        </p:txBody>
      </p:sp>
      <p:sp>
        <p:nvSpPr>
          <p:cNvPr id="3" name="Content Placeholder 2"/>
          <p:cNvSpPr>
            <a:spLocks noGrp="1"/>
          </p:cNvSpPr>
          <p:nvPr>
            <p:ph idx="1"/>
          </p:nvPr>
        </p:nvSpPr>
        <p:spPr>
          <a:xfrm>
            <a:off x="6577780" y="1466303"/>
            <a:ext cx="2576052" cy="4275734"/>
          </a:xfrm>
        </p:spPr>
        <p:txBody>
          <a:bodyPr>
            <a:normAutofit/>
          </a:bodyPr>
          <a:lstStyle/>
          <a:p>
            <a:pPr marL="285750" indent="-285750">
              <a:spcBef>
                <a:spcPts val="385"/>
              </a:spcBef>
              <a:spcAft>
                <a:spcPts val="385"/>
              </a:spcAft>
              <a:buFont typeface="Wingdings" panose="05000000000000000000" pitchFamily="2" charset="2"/>
              <a:buChar char="§"/>
            </a:pPr>
            <a:r>
              <a:rPr lang="en-GB" sz="1800" dirty="0"/>
              <a:t>Main budget non-interest spending has increased by a net  R36 billion in the current year.</a:t>
            </a:r>
          </a:p>
          <a:p>
            <a:pPr marL="285750" indent="-285750">
              <a:spcBef>
                <a:spcPts val="385"/>
              </a:spcBef>
              <a:spcAft>
                <a:spcPts val="385"/>
              </a:spcAft>
              <a:buFont typeface="Wingdings" panose="05000000000000000000" pitchFamily="2" charset="2"/>
              <a:buChar char="§"/>
            </a:pPr>
            <a:r>
              <a:rPr lang="en-GB" sz="1800" dirty="0"/>
              <a:t> This amount consists of R145 billion added to spending for the fiscal response to the pandemic. This amount is partially offset by R109 billion from the items shown in Table 2.2. </a:t>
            </a:r>
            <a:endParaRPr lang="en-ZA" sz="1800" dirty="0"/>
          </a:p>
        </p:txBody>
      </p:sp>
      <p:sp>
        <p:nvSpPr>
          <p:cNvPr id="4" name="Slide Number Placeholder 3"/>
          <p:cNvSpPr>
            <a:spLocks noGrp="1"/>
          </p:cNvSpPr>
          <p:nvPr>
            <p:ph type="sldNum" sz="quarter" idx="4"/>
          </p:nvPr>
        </p:nvSpPr>
        <p:spPr/>
        <p:txBody>
          <a:bodyPr/>
          <a:lstStyle/>
          <a:p>
            <a:fld id="{A4E67396-EAD7-1246-A93B-5244FF26795F}" type="slidenum">
              <a:rPr lang="en-US" smtClean="0"/>
              <a:pPr/>
              <a:t>24</a:t>
            </a:fld>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6882" y="1237376"/>
            <a:ext cx="6321066" cy="4799630"/>
          </a:xfrm>
          <a:prstGeom prst="rect">
            <a:avLst/>
          </a:prstGeom>
          <a:noFill/>
          <a:ln>
            <a:noFill/>
          </a:ln>
        </p:spPr>
      </p:pic>
    </p:spTree>
    <p:extLst>
      <p:ext uri="{BB962C8B-B14F-4D97-AF65-F5344CB8AC3E}">
        <p14:creationId xmlns:p14="http://schemas.microsoft.com/office/powerpoint/2010/main" val="1175066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Revisions to main budget spending plans for 2020/21</a:t>
            </a:r>
            <a:endParaRPr lang="en-ZA" sz="2800" dirty="0"/>
          </a:p>
        </p:txBody>
      </p:sp>
      <p:sp>
        <p:nvSpPr>
          <p:cNvPr id="3" name="Content Placeholder 2"/>
          <p:cNvSpPr>
            <a:spLocks noGrp="1"/>
          </p:cNvSpPr>
          <p:nvPr>
            <p:ph idx="1"/>
          </p:nvPr>
        </p:nvSpPr>
        <p:spPr>
          <a:xfrm>
            <a:off x="76616" y="5386370"/>
            <a:ext cx="8841241" cy="1184787"/>
          </a:xfrm>
        </p:spPr>
        <p:txBody>
          <a:bodyPr>
            <a:noAutofit/>
          </a:bodyPr>
          <a:lstStyle/>
          <a:p>
            <a:pPr marL="285750" indent="-285750" algn="just">
              <a:spcBef>
                <a:spcPts val="385"/>
              </a:spcBef>
              <a:spcAft>
                <a:spcPts val="385"/>
              </a:spcAft>
              <a:buFont typeface="Wingdings" panose="05000000000000000000" pitchFamily="2" charset="2"/>
              <a:buChar char="§"/>
            </a:pPr>
            <a:r>
              <a:rPr lang="en-GB" sz="1600" dirty="0"/>
              <a:t>Spending was adjusted by removing funds underspent due to delays caused by the lockdown from the baselines of affected departments; suspending allocations for capital and other departmental projects that could be delayed or rescheduled to 2021/22 or later; suspending allocations to programmes with a history of poor performance and/or slow spending and redirecting funds towards the COVID-19 response within functions, or towards government’s fiscal relief package.</a:t>
            </a:r>
          </a:p>
        </p:txBody>
      </p:sp>
      <p:sp>
        <p:nvSpPr>
          <p:cNvPr id="4" name="Slide Number Placeholder 3"/>
          <p:cNvSpPr>
            <a:spLocks noGrp="1"/>
          </p:cNvSpPr>
          <p:nvPr>
            <p:ph type="sldNum" sz="quarter" idx="4"/>
          </p:nvPr>
        </p:nvSpPr>
        <p:spPr/>
        <p:txBody>
          <a:bodyPr/>
          <a:lstStyle/>
          <a:p>
            <a:fld id="{A4E67396-EAD7-1246-A93B-5244FF26795F}" type="slidenum">
              <a:rPr lang="en-US" smtClean="0"/>
              <a:pPr/>
              <a:t>25</a:t>
            </a:fld>
            <a:endParaRPr lang="en-US" dirty="0"/>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274" y="1247090"/>
            <a:ext cx="8546274" cy="4081995"/>
          </a:xfrm>
          <a:prstGeom prst="rect">
            <a:avLst/>
          </a:prstGeom>
          <a:noFill/>
          <a:ln>
            <a:noFill/>
          </a:ln>
        </p:spPr>
      </p:pic>
    </p:spTree>
    <p:extLst>
      <p:ext uri="{BB962C8B-B14F-4D97-AF65-F5344CB8AC3E}">
        <p14:creationId xmlns:p14="http://schemas.microsoft.com/office/powerpoint/2010/main" val="2523933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Consolidated budget spending and deficit for 2020/21</a:t>
            </a:r>
            <a:endParaRPr lang="en-ZA" sz="2800" dirty="0"/>
          </a:p>
        </p:txBody>
      </p:sp>
      <p:sp>
        <p:nvSpPr>
          <p:cNvPr id="3" name="Content Placeholder 2"/>
          <p:cNvSpPr>
            <a:spLocks noGrp="1"/>
          </p:cNvSpPr>
          <p:nvPr>
            <p:ph idx="1"/>
          </p:nvPr>
        </p:nvSpPr>
        <p:spPr>
          <a:xfrm>
            <a:off x="0" y="5090074"/>
            <a:ext cx="9045677" cy="1260235"/>
          </a:xfrm>
        </p:spPr>
        <p:txBody>
          <a:bodyPr>
            <a:noAutofit/>
          </a:bodyPr>
          <a:lstStyle/>
          <a:p>
            <a:pPr marL="285750" indent="-285750" algn="just">
              <a:lnSpc>
                <a:spcPct val="100000"/>
              </a:lnSpc>
              <a:spcBef>
                <a:spcPts val="381"/>
              </a:spcBef>
              <a:spcAft>
                <a:spcPts val="381"/>
              </a:spcAft>
              <a:buFont typeface="Wingdings" panose="05000000000000000000" pitchFamily="2" charset="2"/>
              <a:buChar char="§"/>
            </a:pPr>
            <a:r>
              <a:rPr lang="en-GB" sz="1600" dirty="0"/>
              <a:t>In the current year, R40 billion will be drawn down from social security funds’ cash surpluses to provide wage support to vulnerable employees due to the pandemic. </a:t>
            </a:r>
          </a:p>
          <a:p>
            <a:pPr marL="285750" indent="-285750" algn="just">
              <a:lnSpc>
                <a:spcPct val="100000"/>
              </a:lnSpc>
              <a:spcBef>
                <a:spcPts val="381"/>
              </a:spcBef>
              <a:spcAft>
                <a:spcPts val="381"/>
              </a:spcAft>
              <a:buFont typeface="Wingdings" panose="05000000000000000000" pitchFamily="2" charset="2"/>
              <a:buChar char="§"/>
            </a:pPr>
            <a:r>
              <a:rPr lang="en-GB" sz="1600" dirty="0"/>
              <a:t>Consolidated spending for 2020/21 has been revised from R1.95 trillion in 2020 Budget to R2.04 trillion, mainly due to additional funding of R145 billion allocated for government’s COVID-19 response.</a:t>
            </a:r>
          </a:p>
          <a:p>
            <a:pPr marL="285750" indent="-285750" algn="just">
              <a:lnSpc>
                <a:spcPct val="100000"/>
              </a:lnSpc>
              <a:spcBef>
                <a:spcPts val="381"/>
              </a:spcBef>
              <a:spcAft>
                <a:spcPts val="381"/>
              </a:spcAft>
              <a:buFont typeface="Wingdings" panose="05000000000000000000" pitchFamily="2" charset="2"/>
              <a:buChar char="§"/>
            </a:pPr>
            <a:r>
              <a:rPr lang="en-GB" sz="1600" dirty="0"/>
              <a:t>The consolidated budget deficit more than doubles to a projected 15.7 per cent of GDP in 2020/21</a:t>
            </a:r>
          </a:p>
        </p:txBody>
      </p:sp>
      <p:sp>
        <p:nvSpPr>
          <p:cNvPr id="4" name="Slide Number Placeholder 3"/>
          <p:cNvSpPr>
            <a:spLocks noGrp="1"/>
          </p:cNvSpPr>
          <p:nvPr>
            <p:ph type="sldNum" sz="quarter" idx="4"/>
          </p:nvPr>
        </p:nvSpPr>
        <p:spPr/>
        <p:txBody>
          <a:bodyPr/>
          <a:lstStyle/>
          <a:p>
            <a:fld id="{A4E67396-EAD7-1246-A93B-5244FF26795F}" type="slidenum">
              <a:rPr lang="en-US" smtClean="0"/>
              <a:pPr/>
              <a:t>26</a:t>
            </a:fld>
            <a:endParaRPr lang="en-US" dirty="0"/>
          </a:p>
        </p:txBody>
      </p:sp>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84" y="1912706"/>
            <a:ext cx="4711693" cy="3156053"/>
          </a:xfrm>
          <a:prstGeom prst="rect">
            <a:avLst/>
          </a:prstGeom>
          <a:noFill/>
        </p:spPr>
      </p:pic>
      <p:sp>
        <p:nvSpPr>
          <p:cNvPr id="8" name="Rectangle 7"/>
          <p:cNvSpPr>
            <a:spLocks noChangeArrowheads="1"/>
          </p:cNvSpPr>
          <p:nvPr/>
        </p:nvSpPr>
        <p:spPr bwMode="auto">
          <a:xfrm>
            <a:off x="45784" y="1159723"/>
            <a:ext cx="51161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Change in share of expenditure by economic classification, 2020/21*</a:t>
            </a:r>
          </a:p>
        </p:txBody>
      </p:sp>
      <p:sp>
        <p:nvSpPr>
          <p:cNvPr id="9" name="Rectangle 8"/>
          <p:cNvSpPr>
            <a:spLocks noChangeArrowheads="1"/>
          </p:cNvSpPr>
          <p:nvPr/>
        </p:nvSpPr>
        <p:spPr bwMode="auto">
          <a:xfrm>
            <a:off x="4642364" y="1185526"/>
            <a:ext cx="45016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Change in share of expenditure by </a:t>
            </a:r>
          </a:p>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function, 2020/21*</a:t>
            </a:r>
          </a:p>
        </p:txBody>
      </p:sp>
      <p:pic>
        <p:nvPicPr>
          <p:cNvPr id="10" name="Picture 9"/>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7477" y="1806054"/>
            <a:ext cx="4111220" cy="3100243"/>
          </a:xfrm>
          <a:prstGeom prst="rect">
            <a:avLst/>
          </a:prstGeom>
          <a:noFill/>
        </p:spPr>
      </p:pic>
    </p:spTree>
    <p:extLst>
      <p:ext uri="{BB962C8B-B14F-4D97-AF65-F5344CB8AC3E}">
        <p14:creationId xmlns:p14="http://schemas.microsoft.com/office/powerpoint/2010/main" val="162287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Consolidated budget spending plans for 2020/21</a:t>
            </a:r>
            <a:endParaRPr lang="en-ZA" sz="2800" dirty="0"/>
          </a:p>
        </p:txBody>
      </p:sp>
      <p:sp>
        <p:nvSpPr>
          <p:cNvPr id="3" name="Content Placeholder 2"/>
          <p:cNvSpPr>
            <a:spLocks noGrp="1"/>
          </p:cNvSpPr>
          <p:nvPr>
            <p:ph idx="1"/>
          </p:nvPr>
        </p:nvSpPr>
        <p:spPr>
          <a:xfrm>
            <a:off x="39328" y="5065518"/>
            <a:ext cx="9045677" cy="1260235"/>
          </a:xfrm>
        </p:spPr>
        <p:txBody>
          <a:bodyPr>
            <a:noAutofit/>
          </a:bodyPr>
          <a:lstStyle/>
          <a:p>
            <a:pPr marL="285750" indent="-285750" algn="just">
              <a:lnSpc>
                <a:spcPct val="100000"/>
              </a:lnSpc>
              <a:spcBef>
                <a:spcPts val="600"/>
              </a:spcBef>
              <a:spcAft>
                <a:spcPts val="600"/>
              </a:spcAft>
              <a:buFont typeface="Wingdings" panose="05000000000000000000" pitchFamily="2" charset="2"/>
              <a:buChar char="§"/>
            </a:pPr>
            <a:r>
              <a:rPr lang="en-GB" sz="1600" dirty="0"/>
              <a:t>The allocations increase spending on transfers to almost 35 per cent of total expenditure, while the share of all other components declines.</a:t>
            </a:r>
          </a:p>
          <a:p>
            <a:pPr marL="285750" indent="-285750" algn="just">
              <a:lnSpc>
                <a:spcPct val="100000"/>
              </a:lnSpc>
              <a:spcBef>
                <a:spcPts val="600"/>
              </a:spcBef>
              <a:spcAft>
                <a:spcPts val="600"/>
              </a:spcAft>
              <a:buFont typeface="Wingdings" panose="05000000000000000000" pitchFamily="2" charset="2"/>
              <a:buChar char="§"/>
            </a:pPr>
            <a:r>
              <a:rPr lang="en-GB" sz="1600" dirty="0"/>
              <a:t>Debt-service costs are now the fourth-largest spending item, similar in size to what government spends on health services.</a:t>
            </a:r>
          </a:p>
        </p:txBody>
      </p:sp>
      <p:sp>
        <p:nvSpPr>
          <p:cNvPr id="4" name="Slide Number Placeholder 3"/>
          <p:cNvSpPr>
            <a:spLocks noGrp="1"/>
          </p:cNvSpPr>
          <p:nvPr>
            <p:ph type="sldNum" sz="quarter" idx="4"/>
          </p:nvPr>
        </p:nvSpPr>
        <p:spPr/>
        <p:txBody>
          <a:bodyPr/>
          <a:lstStyle/>
          <a:p>
            <a:fld id="{A4E67396-EAD7-1246-A93B-5244FF26795F}" type="slidenum">
              <a:rPr lang="en-US" smtClean="0"/>
              <a:pPr/>
              <a:t>27</a:t>
            </a:fld>
            <a:endParaRPr lang="en-US" dirty="0"/>
          </a:p>
        </p:txBody>
      </p:sp>
      <p:sp>
        <p:nvSpPr>
          <p:cNvPr id="8" name="Rectangle 7"/>
          <p:cNvSpPr>
            <a:spLocks noChangeArrowheads="1"/>
          </p:cNvSpPr>
          <p:nvPr/>
        </p:nvSpPr>
        <p:spPr bwMode="auto">
          <a:xfrm>
            <a:off x="45784" y="1159723"/>
            <a:ext cx="51161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Share of consolidated expenditure by </a:t>
            </a:r>
          </a:p>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economic classification, 2020/21</a:t>
            </a:r>
          </a:p>
        </p:txBody>
      </p:sp>
      <p:sp>
        <p:nvSpPr>
          <p:cNvPr id="9" name="Rectangle 8"/>
          <p:cNvSpPr>
            <a:spLocks noChangeArrowheads="1"/>
          </p:cNvSpPr>
          <p:nvPr/>
        </p:nvSpPr>
        <p:spPr bwMode="auto">
          <a:xfrm>
            <a:off x="4642364" y="1185526"/>
            <a:ext cx="45016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1700" b="1">
                <a:solidFill>
                  <a:schemeClr val="tx1"/>
                </a:solidFill>
                <a:latin typeface="Arial" panose="020B0604020202020204" pitchFamily="34" charset="0"/>
              </a:defRPr>
            </a:lvl1pPr>
            <a:lvl2pPr marL="742950" indent="-285750">
              <a:spcBef>
                <a:spcPct val="20000"/>
              </a:spcBef>
              <a:buChar char="–"/>
              <a:defRPr sz="1500" b="1">
                <a:solidFill>
                  <a:schemeClr val="tx1"/>
                </a:solidFill>
                <a:latin typeface="Arial" panose="020B0604020202020204" pitchFamily="34" charset="0"/>
              </a:defRPr>
            </a:lvl2pPr>
            <a:lvl3pPr marL="1143000" indent="-228600">
              <a:spcBef>
                <a:spcPct val="20000"/>
              </a:spcBef>
              <a:buChar char="•"/>
              <a:defRPr sz="1600" b="1">
                <a:solidFill>
                  <a:schemeClr val="tx1"/>
                </a:solidFill>
                <a:latin typeface="Arial" panose="020B0604020202020204" pitchFamily="34" charset="0"/>
              </a:defRPr>
            </a:lvl3pPr>
            <a:lvl4pPr marL="1600200" indent="-228600">
              <a:spcBef>
                <a:spcPct val="20000"/>
              </a:spcBef>
              <a:buChar char="–"/>
              <a:defRPr sz="1600" b="1">
                <a:solidFill>
                  <a:schemeClr val="tx1"/>
                </a:solidFill>
                <a:latin typeface="Arial" panose="020B0604020202020204" pitchFamily="34" charset="0"/>
              </a:defRPr>
            </a:lvl4pPr>
            <a:lvl5pPr marL="2057400" indent="-228600">
              <a:spcBef>
                <a:spcPct val="20000"/>
              </a:spcBef>
              <a:buChar char="»"/>
              <a:defRPr sz="1600" b="1">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b="1">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b="1">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b="1">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b="1">
                <a:solidFill>
                  <a:schemeClr val="tx1"/>
                </a:solidFill>
                <a:latin typeface="Arial" panose="020B0604020202020204" pitchFamily="34" charset="0"/>
              </a:defRPr>
            </a:lvl9pPr>
          </a:lstStyle>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Share of consolidated expenditure by </a:t>
            </a:r>
          </a:p>
          <a:p>
            <a:pPr>
              <a:spcBef>
                <a:spcPct val="0"/>
              </a:spcBef>
              <a:buFontTx/>
              <a:buNone/>
            </a:pPr>
            <a:r>
              <a:rPr lang="en-GB" altLang="en-US" sz="1800" dirty="0">
                <a:latin typeface="Calibri" panose="020F0502020204030204" pitchFamily="34" charset="0"/>
                <a:ea typeface="Batang" pitchFamily="18" charset="-127"/>
                <a:cs typeface="Calibri" panose="020F0502020204030204" pitchFamily="34" charset="0"/>
              </a:rPr>
              <a:t>function, 2020/21</a:t>
            </a:r>
          </a:p>
        </p:txBody>
      </p:sp>
      <p:pic>
        <p:nvPicPr>
          <p:cNvPr id="11" name="Picture 1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28" y="1852971"/>
            <a:ext cx="4482174" cy="3053326"/>
          </a:xfrm>
          <a:prstGeom prst="rect">
            <a:avLst/>
          </a:prstGeom>
          <a:noFill/>
          <a:ln w="3175">
            <a:solidFill>
              <a:schemeClr val="tx1"/>
            </a:solidFill>
          </a:ln>
        </p:spPr>
      </p:pic>
      <p:pic>
        <p:nvPicPr>
          <p:cNvPr id="12" name="Picture 11"/>
          <p:cNvPicPr preferRelativeResize="0"/>
          <p:nvPr/>
        </p:nvPicPr>
        <p:blipFill>
          <a:blip r:embed="rId4" cstate="print">
            <a:extLst>
              <a:ext uri="{28A0092B-C50C-407E-A947-70E740481C1C}">
                <a14:useLocalDpi xmlns:a14="http://schemas.microsoft.com/office/drawing/2010/main" val="0"/>
              </a:ext>
            </a:extLst>
          </a:blip>
          <a:srcRect/>
          <a:stretch>
            <a:fillRect/>
          </a:stretch>
        </p:blipFill>
        <p:spPr bwMode="auto">
          <a:xfrm>
            <a:off x="4604244" y="1849278"/>
            <a:ext cx="4482000" cy="3052800"/>
          </a:xfrm>
          <a:prstGeom prst="rect">
            <a:avLst/>
          </a:prstGeom>
          <a:noFill/>
          <a:ln w="3175">
            <a:solidFill>
              <a:schemeClr val="tx1"/>
            </a:solidFill>
          </a:ln>
        </p:spPr>
      </p:pic>
    </p:spTree>
    <p:extLst>
      <p:ext uri="{BB962C8B-B14F-4D97-AF65-F5344CB8AC3E}">
        <p14:creationId xmlns:p14="http://schemas.microsoft.com/office/powerpoint/2010/main" val="3464054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3200" dirty="0"/>
              <a:t>Financing the gross borrowing requirement</a:t>
            </a:r>
            <a:endParaRPr lang="en-ZA" sz="3200" dirty="0"/>
          </a:p>
        </p:txBody>
      </p:sp>
      <p:sp>
        <p:nvSpPr>
          <p:cNvPr id="4" name="Slide Number Placeholder 3"/>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67396-EAD7-1246-A93B-5244FF26795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p:cNvSpPr txBox="1"/>
          <p:nvPr/>
        </p:nvSpPr>
        <p:spPr>
          <a:xfrm>
            <a:off x="19664" y="1186767"/>
            <a:ext cx="8672052" cy="2893100"/>
          </a:xfrm>
          <a:prstGeom prst="rect">
            <a:avLst/>
          </a:prstGeom>
          <a:noFill/>
        </p:spPr>
        <p:txBody>
          <a:bodyPr wrap="square" rtlCol="0">
            <a:spAutoFit/>
          </a:bodyPr>
          <a:lstStyle/>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Since February 2020, the gross borrowing requirement for 2020/21 has increased by R344.2 billion to R776.9 billion. Government has revised its financing strategy to minimise the effect of this deteriorating financial position on its stock of debt and on debt-service costs. </a:t>
            </a:r>
          </a:p>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The domestic capital market is under pressure. To moderate its domestic borrowing, government will draw down sterilisation deposits. It will also source funding from international finance institutions</a:t>
            </a:r>
          </a:p>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Existing foreign cash deposits will be used to finance foreign currency commitments. The proceeds from international loans will be converted into </a:t>
            </a:r>
            <a:r>
              <a:rPr lang="en-GB" dirty="0" err="1">
                <a:solidFill>
                  <a:prstClr val="black"/>
                </a:solidFill>
              </a:rPr>
              <a:t>rands</a:t>
            </a:r>
            <a:r>
              <a:rPr lang="en-GB" dirty="0">
                <a:solidFill>
                  <a:prstClr val="black"/>
                </a:solidFill>
              </a:rPr>
              <a:t> to partially finance domestic commitments.  </a:t>
            </a:r>
          </a:p>
        </p:txBody>
      </p:sp>
      <p:pic>
        <p:nvPicPr>
          <p:cNvPr id="9" name="Picture 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7602" y="3919446"/>
            <a:ext cx="7297533" cy="2800906"/>
          </a:xfrm>
          <a:prstGeom prst="rect">
            <a:avLst/>
          </a:prstGeom>
          <a:noFill/>
          <a:ln>
            <a:noFill/>
          </a:ln>
        </p:spPr>
      </p:pic>
    </p:spTree>
    <p:extLst>
      <p:ext uri="{BB962C8B-B14F-4D97-AF65-F5344CB8AC3E}">
        <p14:creationId xmlns:p14="http://schemas.microsoft.com/office/powerpoint/2010/main" val="2441910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275" y="138024"/>
            <a:ext cx="7327073" cy="974782"/>
          </a:xfrm>
        </p:spPr>
        <p:txBody>
          <a:bodyPr>
            <a:normAutofit/>
          </a:bodyPr>
          <a:lstStyle/>
          <a:p>
            <a:r>
              <a:rPr lang="en-GB" sz="3200" dirty="0"/>
              <a:t>State-owned companies</a:t>
            </a:r>
            <a:endParaRPr lang="en-ZA" sz="3200" dirty="0"/>
          </a:p>
        </p:txBody>
      </p:sp>
      <p:sp>
        <p:nvSpPr>
          <p:cNvPr id="4" name="Slide Number Placeholder 3"/>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4E67396-EAD7-1246-A93B-5244FF26795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p:cNvSpPr txBox="1"/>
          <p:nvPr/>
        </p:nvSpPr>
        <p:spPr>
          <a:xfrm>
            <a:off x="0" y="1324417"/>
            <a:ext cx="8672052" cy="5048562"/>
          </a:xfrm>
          <a:prstGeom prst="rect">
            <a:avLst/>
          </a:prstGeom>
          <a:noFill/>
        </p:spPr>
        <p:txBody>
          <a:bodyPr wrap="square" rtlCol="0">
            <a:spAutoFit/>
          </a:bodyPr>
          <a:lstStyle/>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The financial performance of state-owned companies, which has placed considerable pressure on the public finances for several years, is likely to deteriorate in 2020/21. </a:t>
            </a:r>
          </a:p>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The pandemic and associated economic restrictions are expected to reduce revenues for entities such as the Airports Company South Africa, Eskom and the South African National Roads Agency Limited. </a:t>
            </a:r>
          </a:p>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Global market volatility may further limit the ability of state-owned companies to borrow in capital markets and service their debt obligations.</a:t>
            </a:r>
          </a:p>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The COVID-19 pandemic underlines the urgent need for broad-based reforms at state-owned companies so that they can become efficient and financially sustainable. </a:t>
            </a:r>
          </a:p>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These reforms include rationalisation (reducing the number of and merging some state-owned companies, and incorporating certain functions into government), equity partnerships, and stronger policy certainty and implementation. </a:t>
            </a:r>
          </a:p>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Planned transfers from the fiscus will be strictly conditional on improving their balance sheets. </a:t>
            </a:r>
          </a:p>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The special adjustments budget includes an additional allocation of R3 billion to recapitalise the Land Bank in the current year</a:t>
            </a:r>
          </a:p>
          <a:p>
            <a:pPr marL="285750" lvl="0" indent="-228600" algn="just">
              <a:lnSpc>
                <a:spcPct val="90000"/>
              </a:lnSpc>
              <a:spcBef>
                <a:spcPts val="385"/>
              </a:spcBef>
              <a:spcAft>
                <a:spcPts val="385"/>
              </a:spcAft>
              <a:buFont typeface="Wingdings" panose="05000000000000000000" pitchFamily="2" charset="2"/>
              <a:buChar char="§"/>
            </a:pPr>
            <a:r>
              <a:rPr lang="en-GB" dirty="0">
                <a:solidFill>
                  <a:prstClr val="black"/>
                </a:solidFill>
              </a:rPr>
              <a:t>No other in-year spending adjustments are proposed for state-owned companies.</a:t>
            </a:r>
          </a:p>
        </p:txBody>
      </p:sp>
    </p:spTree>
    <p:extLst>
      <p:ext uri="{BB962C8B-B14F-4D97-AF65-F5344CB8AC3E}">
        <p14:creationId xmlns:p14="http://schemas.microsoft.com/office/powerpoint/2010/main" val="1079383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F563D-8588-C44A-94DA-87F1F62206D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76B1FC7-1BAD-D34F-AFDE-55326203B456}"/>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THANK YOU</a:t>
            </a:r>
          </a:p>
          <a:p>
            <a:pPr marL="0" indent="0" algn="ctr">
              <a:buNone/>
            </a:pPr>
            <a:endParaRPr lang="en-US" dirty="0"/>
          </a:p>
          <a:p>
            <a:pPr marL="0" indent="0" algn="ctr">
              <a:buNone/>
            </a:pPr>
            <a:endParaRPr lang="en-US" dirty="0"/>
          </a:p>
          <a:p>
            <a:pPr marL="0" indent="0" algn="ctr">
              <a:buNone/>
            </a:pPr>
            <a:endParaRPr lang="en-US" dirty="0"/>
          </a:p>
        </p:txBody>
      </p:sp>
      <p:sp>
        <p:nvSpPr>
          <p:cNvPr id="4" name="Slide Number Placeholder 3">
            <a:extLst>
              <a:ext uri="{FF2B5EF4-FFF2-40B4-BE49-F238E27FC236}">
                <a16:creationId xmlns:a16="http://schemas.microsoft.com/office/drawing/2014/main" id="{6B66B8DF-6EE1-4047-B89C-0E5EF42C4B80}"/>
              </a:ext>
            </a:extLst>
          </p:cNvPr>
          <p:cNvSpPr>
            <a:spLocks noGrp="1"/>
          </p:cNvSpPr>
          <p:nvPr>
            <p:ph type="sldNum" sz="quarter" idx="4"/>
          </p:nvPr>
        </p:nvSpPr>
        <p:spPr/>
        <p:txBody>
          <a:bodyPr/>
          <a:lstStyle/>
          <a:p>
            <a:fld id="{A4E67396-EAD7-1246-A93B-5244FF26795F}" type="slidenum">
              <a:rPr lang="en-US" smtClean="0"/>
              <a:pPr/>
              <a:t>30</a:t>
            </a:fld>
            <a:endParaRPr lang="en-US" dirty="0"/>
          </a:p>
        </p:txBody>
      </p:sp>
    </p:spTree>
    <p:extLst>
      <p:ext uri="{BB962C8B-B14F-4D97-AF65-F5344CB8AC3E}">
        <p14:creationId xmlns:p14="http://schemas.microsoft.com/office/powerpoint/2010/main" val="36136270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42079</TotalTime>
  <Words>2938</Words>
  <Application>Microsoft Office PowerPoint</Application>
  <PresentationFormat>On-screen Show (4:3)</PresentationFormat>
  <Paragraphs>223</Paragraphs>
  <Slides>30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Wingdings</vt:lpstr>
      <vt:lpstr>Office Theme</vt:lpstr>
      <vt:lpstr>Building a bridge to recovery beyond covid-19</vt:lpstr>
      <vt:lpstr>overview</vt:lpstr>
      <vt:lpstr>Key points on economic interventions re: covid-19</vt:lpstr>
      <vt:lpstr>Announced fiscal package is larger than in other developing countries in the Group of 20</vt:lpstr>
      <vt:lpstr>THE ECONOMIC ENVIRONMENT HAS WORSENED SINCE BUDGET 2020</vt:lpstr>
      <vt:lpstr>How has the fiscal situation changed since the 2020 Budget?</vt:lpstr>
      <vt:lpstr>the gap between revenue and expenditure is expected to widen</vt:lpstr>
      <vt:lpstr>DEBT-SERVICE COSTS TAKE AN INCREASED share of MAIN BUDGET revenue </vt:lpstr>
      <vt:lpstr>A DEBT crisis can have long run implications – CONSERVATIVE ANALYSIS</vt:lpstr>
      <vt:lpstr>A phased approach to managing the pandemic</vt:lpstr>
      <vt:lpstr>Additions to spending for the fiscal response to the pandemic</vt:lpstr>
      <vt:lpstr>A phased approach to managing the pandemic (continued)</vt:lpstr>
      <vt:lpstr>A phased approach to managing the pandemic (continued)</vt:lpstr>
      <vt:lpstr>Year-to-date monthly revenue collections significantly weaker</vt:lpstr>
      <vt:lpstr>Tax revenue shortfall of R304.1 billion in 2020/21</vt:lpstr>
      <vt:lpstr>tax-to-gdp expected to be worse than global financial crisis</vt:lpstr>
      <vt:lpstr>Updated fiscal framework for 2020/21</vt:lpstr>
      <vt:lpstr>Changes to the division of revenue</vt:lpstr>
      <vt:lpstr>AN ACTIVE, INTEGRATED APPROACH TO the ECONOMY AND FISCUS NEEDED</vt:lpstr>
      <vt:lpstr>DEBT OUTLOOK SCENARIOS</vt:lpstr>
      <vt:lpstr>Medium-term fiscal position</vt:lpstr>
      <vt:lpstr>Active scenario fiscal position</vt:lpstr>
      <vt:lpstr>Consolidated budget balances</vt:lpstr>
      <vt:lpstr>In-year spending adjustments</vt:lpstr>
      <vt:lpstr>Revisions to main budget spending plans for 2020/21</vt:lpstr>
      <vt:lpstr>Consolidated budget spending and deficit for 2020/21</vt:lpstr>
      <vt:lpstr>Consolidated budget spending plans for 2020/21</vt:lpstr>
      <vt:lpstr>Financing the gross borrowing requirement</vt:lpstr>
      <vt:lpstr>State-owned companies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Olivier Serrao</cp:lastModifiedBy>
  <cp:revision>73</cp:revision>
  <cp:lastPrinted>2020-06-24T16:59:40Z</cp:lastPrinted>
  <dcterms:created xsi:type="dcterms:W3CDTF">2020-04-24T06:12:55Z</dcterms:created>
  <dcterms:modified xsi:type="dcterms:W3CDTF">2020-06-26T13:00:25Z</dcterms:modified>
</cp:coreProperties>
</file>