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7" r:id="rId2"/>
    <p:sldId id="487" r:id="rId3"/>
    <p:sldId id="490" r:id="rId4"/>
    <p:sldId id="489" r:id="rId5"/>
    <p:sldId id="491" r:id="rId6"/>
    <p:sldId id="492" r:id="rId7"/>
    <p:sldId id="493" r:id="rId8"/>
    <p:sldId id="497" r:id="rId9"/>
    <p:sldId id="498" r:id="rId10"/>
    <p:sldId id="499" r:id="rId11"/>
    <p:sldId id="494" r:id="rId12"/>
    <p:sldId id="495" r:id="rId13"/>
    <p:sldId id="380" r:id="rId14"/>
    <p:sldId id="395" r:id="rId15"/>
    <p:sldId id="418" r:id="rId16"/>
    <p:sldId id="419" r:id="rId17"/>
    <p:sldId id="496" r:id="rId18"/>
    <p:sldId id="369" r:id="rId19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  <a:srgbClr val="FF9999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69" autoAdjust="0"/>
    <p:restoredTop sz="93800" autoAdjust="0"/>
  </p:normalViewPr>
  <p:slideViewPr>
    <p:cSldViewPr snapToGrid="0">
      <p:cViewPr varScale="1">
        <p:scale>
          <a:sx n="120" d="100"/>
          <a:sy n="120" d="100"/>
        </p:scale>
        <p:origin x="138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451DEB-8FBF-4C7C-8BD5-E003D19449B3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46C112FA-08A1-456B-942B-B84FDF6BD12C}">
      <dgm:prSet phldrT="[Text]"/>
      <dgm:spPr>
        <a:solidFill>
          <a:srgbClr val="00B050"/>
        </a:solidFill>
      </dgm:spPr>
      <dgm:t>
        <a:bodyPr/>
        <a:lstStyle/>
        <a:p>
          <a:endParaRPr lang="en-US" dirty="0"/>
        </a:p>
      </dgm:t>
    </dgm:pt>
    <dgm:pt modelId="{753E02C4-6D3A-4C71-89C3-1E314D440A97}" type="parTrans" cxnId="{75B504F1-D354-4F80-9930-8E9F349DF9CC}">
      <dgm:prSet/>
      <dgm:spPr/>
      <dgm:t>
        <a:bodyPr/>
        <a:lstStyle/>
        <a:p>
          <a:endParaRPr lang="en-US"/>
        </a:p>
      </dgm:t>
    </dgm:pt>
    <dgm:pt modelId="{3D3E40B4-FDA6-4351-93F8-8313A1F31C8F}" type="sibTrans" cxnId="{75B504F1-D354-4F80-9930-8E9F349DF9CC}">
      <dgm:prSet/>
      <dgm:spPr/>
      <dgm:t>
        <a:bodyPr/>
        <a:lstStyle/>
        <a:p>
          <a:endParaRPr lang="en-US"/>
        </a:p>
      </dgm:t>
    </dgm:pt>
    <dgm:pt modelId="{DF3F3D6C-AFA7-4475-BF91-4CFE161CD147}" type="pres">
      <dgm:prSet presAssocID="{08451DEB-8FBF-4C7C-8BD5-E003D19449B3}" presName="Name0" presStyleCnt="0">
        <dgm:presLayoutVars>
          <dgm:dir/>
          <dgm:animLvl val="lvl"/>
          <dgm:resizeHandles val="exact"/>
        </dgm:presLayoutVars>
      </dgm:prSet>
      <dgm:spPr/>
    </dgm:pt>
    <dgm:pt modelId="{54DB6A47-D04D-4BD8-9E53-9714BEE6D560}" type="pres">
      <dgm:prSet presAssocID="{46C112FA-08A1-456B-942B-B84FDF6BD12C}" presName="Name8" presStyleCnt="0"/>
      <dgm:spPr/>
    </dgm:pt>
    <dgm:pt modelId="{B69D15D6-54E0-42B7-8E62-98889B5C106F}" type="pres">
      <dgm:prSet presAssocID="{46C112FA-08A1-456B-942B-B84FDF6BD12C}" presName="level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F048C7EC-CFC3-46A9-BDDD-4335912C4F8F}" type="pres">
      <dgm:prSet presAssocID="{46C112FA-08A1-456B-942B-B84FDF6BD12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75B504F1-D354-4F80-9930-8E9F349DF9CC}" srcId="{08451DEB-8FBF-4C7C-8BD5-E003D19449B3}" destId="{46C112FA-08A1-456B-942B-B84FDF6BD12C}" srcOrd="0" destOrd="0" parTransId="{753E02C4-6D3A-4C71-89C3-1E314D440A97}" sibTransId="{3D3E40B4-FDA6-4351-93F8-8313A1F31C8F}"/>
    <dgm:cxn modelId="{5AA9694E-CE9A-4875-81E8-1E4920839E70}" type="presOf" srcId="{46C112FA-08A1-456B-942B-B84FDF6BD12C}" destId="{B69D15D6-54E0-42B7-8E62-98889B5C106F}" srcOrd="0" destOrd="0" presId="urn:microsoft.com/office/officeart/2005/8/layout/pyramid1"/>
    <dgm:cxn modelId="{AEA42ADE-C330-4B13-8836-C50B4563431B}" type="presOf" srcId="{46C112FA-08A1-456B-942B-B84FDF6BD12C}" destId="{F048C7EC-CFC3-46A9-BDDD-4335912C4F8F}" srcOrd="1" destOrd="0" presId="urn:microsoft.com/office/officeart/2005/8/layout/pyramid1"/>
    <dgm:cxn modelId="{D75226C3-9CFE-4114-B3D4-B3C7454607AC}" type="presOf" srcId="{08451DEB-8FBF-4C7C-8BD5-E003D19449B3}" destId="{DF3F3D6C-AFA7-4475-BF91-4CFE161CD147}" srcOrd="0" destOrd="0" presId="urn:microsoft.com/office/officeart/2005/8/layout/pyramid1"/>
    <dgm:cxn modelId="{1BBD82F1-9F42-4A65-8136-08E3D517691B}" type="presParOf" srcId="{DF3F3D6C-AFA7-4475-BF91-4CFE161CD147}" destId="{54DB6A47-D04D-4BD8-9E53-9714BEE6D560}" srcOrd="0" destOrd="0" presId="urn:microsoft.com/office/officeart/2005/8/layout/pyramid1"/>
    <dgm:cxn modelId="{2D7B95DA-D956-48B3-81BB-E4A4AD93C000}" type="presParOf" srcId="{54DB6A47-D04D-4BD8-9E53-9714BEE6D560}" destId="{B69D15D6-54E0-42B7-8E62-98889B5C106F}" srcOrd="0" destOrd="0" presId="urn:microsoft.com/office/officeart/2005/8/layout/pyramid1"/>
    <dgm:cxn modelId="{D436752F-450F-40C5-8909-77716A6D9A89}" type="presParOf" srcId="{54DB6A47-D04D-4BD8-9E53-9714BEE6D560}" destId="{F048C7EC-CFC3-46A9-BDDD-4335912C4F8F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9D15D6-54E0-42B7-8E62-98889B5C106F}">
      <dsp:nvSpPr>
        <dsp:cNvPr id="0" name=""/>
        <dsp:cNvSpPr/>
      </dsp:nvSpPr>
      <dsp:spPr>
        <a:xfrm>
          <a:off x="0" y="0"/>
          <a:ext cx="10431779" cy="1353854"/>
        </a:xfrm>
        <a:prstGeom prst="trapezoid">
          <a:avLst>
            <a:gd name="adj" fmla="val 385262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/>
        </a:p>
      </dsp:txBody>
      <dsp:txXfrm>
        <a:off x="0" y="0"/>
        <a:ext cx="10431779" cy="13538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DB503653-EED7-A144-BC0C-6DFE2B9C3EB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04FF884-6D9F-9842-8B0B-04BA4C700CC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2510B3-900D-C44C-A9D0-3653E71EBF36}" type="datetimeFigureOut">
              <a:rPr lang="en-US" smtClean="0"/>
              <a:t>3/16/2018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46BAA70-EB1B-7D4C-AF98-AAB9804099A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4C274ECC-68D2-3044-9056-D057E2EF7A5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A88155-3BC0-E04A-B88D-E1E95CA865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920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0240C8-FBEB-4920-88F3-3CC6068BF133}" type="datetimeFigureOut">
              <a:rPr lang="en-US" smtClean="0"/>
              <a:t>3/16/2018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726A9-FC41-4173-AD92-D445CA0A7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893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C726A9-FC41-4173-AD92-D445CA0A726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815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the municipality &amp; departmental key strategic priorities</a:t>
            </a: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6868-5F16-4736-B727-008F88E7CB5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05407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the municipality &amp; departmental key strategic priorities</a:t>
            </a: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6868-5F16-4736-B727-008F88E7CB5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57352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the municipality &amp; departmental key strategic priorities</a:t>
            </a: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6868-5F16-4736-B727-008F88E7CB5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923513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MPG POWERPOINT LR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2984500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0" y="3198835"/>
            <a:ext cx="12192000" cy="604308"/>
          </a:xfrm>
        </p:spPr>
        <p:txBody>
          <a:bodyPr anchor="t"/>
          <a:lstStyle>
            <a:lvl1pPr algn="ctr">
              <a:defRPr sz="3200" b="1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"/>
          </p:nvPr>
        </p:nvSpPr>
        <p:spPr>
          <a:xfrm>
            <a:off x="5786967" y="5379014"/>
            <a:ext cx="6176433" cy="343430"/>
          </a:xfrm>
        </p:spPr>
        <p:txBody>
          <a:bodyPr>
            <a:normAutofit/>
          </a:bodyPr>
          <a:lstStyle>
            <a:lvl1pPr marL="0" indent="0" algn="r">
              <a:buNone/>
              <a:defRPr sz="18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3"/>
          </p:nvPr>
        </p:nvSpPr>
        <p:spPr>
          <a:xfrm>
            <a:off x="0" y="3916819"/>
            <a:ext cx="12192000" cy="681566"/>
          </a:xfrm>
        </p:spPr>
        <p:txBody>
          <a:bodyPr/>
          <a:lstStyle>
            <a:lvl1pPr marL="0" indent="0" algn="ctr">
              <a:buNone/>
              <a:defRPr sz="3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0" y="4759096"/>
            <a:ext cx="12192000" cy="659342"/>
          </a:xfrm>
        </p:spPr>
        <p:txBody>
          <a:bodyPr/>
          <a:lstStyle>
            <a:lvl1pPr marL="0" indent="0" algn="ctr">
              <a:buNone/>
              <a:defRPr sz="2800"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19"/>
          <p:cNvSpPr>
            <a:spLocks noGrp="1"/>
          </p:cNvSpPr>
          <p:nvPr>
            <p:ph type="body" sz="quarter" idx="15"/>
          </p:nvPr>
        </p:nvSpPr>
        <p:spPr>
          <a:xfrm>
            <a:off x="5786967" y="5776208"/>
            <a:ext cx="6176433" cy="382587"/>
          </a:xfrm>
        </p:spPr>
        <p:txBody>
          <a:bodyPr>
            <a:normAutofit/>
          </a:bodyPr>
          <a:lstStyle>
            <a:lvl1pPr marL="0" indent="0" algn="r">
              <a:buNone/>
              <a:defRPr sz="18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r>
              <a:rPr lang="en-US"/>
              <a:t>State of the municipality &amp; departmental key strategic priorities</a:t>
            </a:r>
          </a:p>
        </p:txBody>
      </p:sp>
      <p:sp>
        <p:nvSpPr>
          <p:cNvPr id="23" name="Slide Number Placeholder 5"/>
          <p:cNvSpPr>
            <a:spLocks noGrp="1"/>
          </p:cNvSpPr>
          <p:nvPr>
            <p:ph type="sldNum" sz="quarter" idx="18"/>
          </p:nvPr>
        </p:nvSpPr>
        <p:spPr>
          <a:xfrm>
            <a:off x="3797300" y="6308725"/>
            <a:ext cx="231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F1965F-EBA5-4180-ABCF-5F83443D132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33359" y="141210"/>
            <a:ext cx="3753537" cy="16140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84323878"/>
      </p:ext>
    </p:extLst>
  </p:cSld>
  <p:clrMapOvr>
    <a:masterClrMapping/>
  </p:clrMapOvr>
  <p:transition spd="slow" advClick="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the municipality &amp; departmental key strategic priorities</a:t>
            </a: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6868-5F16-4736-B727-008F88E7CB5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00464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the municipality &amp; departmental key strategic priorities</a:t>
            </a: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6868-5F16-4736-B727-008F88E7CB5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00796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the municipality &amp; departmental key strategic priorities</a:t>
            </a:r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6868-5F16-4736-B727-008F88E7CB5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58208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the municipality &amp; departmental key strategic priorities</a:t>
            </a:r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6868-5F16-4736-B727-008F88E7CB5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79491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the municipality &amp; departmental key strategic priorities</a:t>
            </a:r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6868-5F16-4736-B727-008F88E7CB5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84778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the municipality &amp; departmental key strategic priorities</a:t>
            </a:r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6868-5F16-4736-B727-008F88E7CB5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0665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the municipality &amp; departmental key strategic priorities</a:t>
            </a:r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6868-5F16-4736-B727-008F88E7CB5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17897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the municipality &amp; departmental key strategic priorities</a:t>
            </a:r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6868-5F16-4736-B727-008F88E7CB5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68464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State of the municipality &amp; departmental key strategic priorities</a:t>
            </a: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96868-5F16-4736-B727-008F88E7CB5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60861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5267" y="2272814"/>
            <a:ext cx="4343400" cy="604308"/>
          </a:xfrm>
        </p:spPr>
        <p:txBody>
          <a:bodyPr>
            <a:normAutofit/>
          </a:bodyPr>
          <a:lstStyle/>
          <a:p>
            <a:r>
              <a:rPr lang="en-ZA" dirty="0">
                <a:solidFill>
                  <a:schemeClr val="bg1"/>
                </a:solidFill>
              </a:rPr>
              <a:t>CITY OF MBOMBELA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152664" y="3437701"/>
            <a:ext cx="10027921" cy="1319965"/>
          </a:xfrm>
        </p:spPr>
        <p:txBody>
          <a:bodyPr>
            <a:normAutofit fontScale="62500" lnSpcReduction="20000"/>
          </a:bodyPr>
          <a:lstStyle/>
          <a:p>
            <a:r>
              <a:rPr lang="en-US" sz="5900" dirty="0"/>
              <a:t>PRESENTATION TO KLCBT</a:t>
            </a:r>
          </a:p>
          <a:p>
            <a:endParaRPr lang="en-US" sz="3500" dirty="0"/>
          </a:p>
          <a:p>
            <a:r>
              <a:rPr lang="en-US" sz="5000" dirty="0"/>
              <a:t>16 MARCH 2018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9454243" y="5649686"/>
            <a:ext cx="2509157" cy="509109"/>
          </a:xfrm>
        </p:spPr>
        <p:txBody>
          <a:bodyPr>
            <a:normAutofit/>
          </a:bodyPr>
          <a:lstStyle/>
          <a:p>
            <a:r>
              <a:rPr lang="en-ZA" dirty="0"/>
              <a:t>MARCH</a:t>
            </a:r>
            <a:r>
              <a:rPr lang="en-ZA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2018</a:t>
            </a:r>
          </a:p>
          <a:p>
            <a:endParaRPr lang="en-ZA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3174736" y="4922708"/>
            <a:ext cx="5224462" cy="1273543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PRESENTED</a:t>
            </a:r>
          </a:p>
          <a:p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BY THE ACTING MM – NEIL DIAMOND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7"/>
          </p:nvPr>
        </p:nvSpPr>
        <p:spPr>
          <a:xfrm>
            <a:off x="4413757" y="6213771"/>
            <a:ext cx="3136900" cy="365125"/>
          </a:xfrm>
        </p:spPr>
        <p:txBody>
          <a:bodyPr/>
          <a:lstStyle/>
          <a:p>
            <a:pPr>
              <a:defRPr/>
            </a:pPr>
            <a:r>
              <a:rPr lang="en-US"/>
              <a:t>State of the municipality &amp; departmental key strategic priorities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8"/>
          </p:nvPr>
        </p:nvSpPr>
        <p:spPr>
          <a:xfrm>
            <a:off x="5486400" y="6378813"/>
            <a:ext cx="2311400" cy="365125"/>
          </a:xfrm>
        </p:spPr>
        <p:txBody>
          <a:bodyPr/>
          <a:lstStyle/>
          <a:p>
            <a:pPr>
              <a:defRPr/>
            </a:pPr>
            <a:fld id="{70F1965F-EBA5-4180-ABCF-5F83443D1323}" type="slidenum">
              <a:rPr lang="en-US" altLang="en-US" smtClean="0"/>
              <a:pPr>
                <a:defRPr/>
              </a:pPr>
              <a:t>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66235719"/>
      </p:ext>
    </p:extLst>
  </p:cSld>
  <p:clrMapOvr>
    <a:masterClrMapping/>
  </p:clrMapOvr>
  <p:transition spd="slow" advClick="0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1"/>
            <a:ext cx="12145476" cy="914399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b="1" dirty="0"/>
              <a:t>KLCBT Business Breakfast</a:t>
            </a:r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00" y="49213"/>
            <a:ext cx="3115776" cy="1078548"/>
          </a:xfrm>
          <a:prstGeom prst="rect">
            <a:avLst/>
          </a:prstGeom>
          <a:ln cap="rnd">
            <a:solidFill>
              <a:schemeClr val="tx1"/>
            </a:solidFill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  <a:softEdge rad="190500"/>
          </a:effectLst>
        </p:spPr>
      </p:pic>
      <p:sp>
        <p:nvSpPr>
          <p:cNvPr id="17" name="Content Placeholder 3"/>
          <p:cNvSpPr txBox="1">
            <a:spLocks/>
          </p:cNvSpPr>
          <p:nvPr/>
        </p:nvSpPr>
        <p:spPr>
          <a:xfrm>
            <a:off x="350521" y="914401"/>
            <a:ext cx="11353800" cy="544195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20000"/>
              </a:lnSpc>
              <a:buNone/>
            </a:pPr>
            <a:r>
              <a:rPr lang="en-US" sz="4400" b="1" dirty="0">
                <a:solidFill>
                  <a:srgbClr val="FF0000"/>
                </a:solidFill>
              </a:rPr>
              <a:t>VISION 2030 – Strategic Objectives</a:t>
            </a:r>
          </a:p>
          <a:p>
            <a:pPr lvl="4">
              <a:lnSpc>
                <a:spcPct val="120000"/>
              </a:lnSpc>
            </a:pPr>
            <a:r>
              <a:rPr lang="en-ZA" sz="2400" b="1" dirty="0">
                <a:latin typeface="Arial" panose="020B0604020202020204" pitchFamily="34" charset="0"/>
                <a:cs typeface="Arial" panose="020B0604020202020204" pitchFamily="34" charset="0"/>
              </a:rPr>
              <a:t>Service Provision</a:t>
            </a:r>
          </a:p>
          <a:p>
            <a:pPr lvl="5">
              <a:lnSpc>
                <a:spcPct val="120000"/>
              </a:lnSpc>
            </a:pPr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Basic Services</a:t>
            </a:r>
          </a:p>
          <a:p>
            <a:pPr lvl="5">
              <a:lnSpc>
                <a:spcPct val="120000"/>
              </a:lnSpc>
            </a:pPr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Community Services</a:t>
            </a:r>
          </a:p>
          <a:p>
            <a:pPr lvl="5">
              <a:lnSpc>
                <a:spcPct val="120000"/>
              </a:lnSpc>
            </a:pPr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Social Services</a:t>
            </a:r>
          </a:p>
          <a:p>
            <a:pPr marL="2286000" lvl="5" indent="0">
              <a:lnSpc>
                <a:spcPct val="120000"/>
              </a:lnSpc>
              <a:buNone/>
            </a:pPr>
            <a:endParaRPr lang="en-Z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4">
              <a:lnSpc>
                <a:spcPct val="120000"/>
              </a:lnSpc>
            </a:pPr>
            <a:r>
              <a:rPr lang="en-ZA" sz="2400" b="1" dirty="0">
                <a:latin typeface="Arial" panose="020B0604020202020204" pitchFamily="34" charset="0"/>
                <a:cs typeface="Arial" panose="020B0604020202020204" pitchFamily="34" charset="0"/>
              </a:rPr>
              <a:t>Governance</a:t>
            </a:r>
          </a:p>
          <a:p>
            <a:pPr lvl="5">
              <a:lnSpc>
                <a:spcPct val="120000"/>
              </a:lnSpc>
            </a:pPr>
            <a:r>
              <a:rPr lang="en-Z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Spatial </a:t>
            </a:r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Governance</a:t>
            </a:r>
          </a:p>
          <a:p>
            <a:pPr lvl="5">
              <a:lnSpc>
                <a:spcPct val="120000"/>
              </a:lnSpc>
            </a:pPr>
            <a:r>
              <a:rPr lang="en-Z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Financial </a:t>
            </a:r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Governance</a:t>
            </a:r>
          </a:p>
          <a:p>
            <a:pPr lvl="5">
              <a:lnSpc>
                <a:spcPct val="120000"/>
              </a:lnSpc>
            </a:pPr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IGR &amp; Stakeholder Relations</a:t>
            </a:r>
          </a:p>
          <a:p>
            <a:pPr marL="1828800" lvl="4" indent="0">
              <a:lnSpc>
                <a:spcPct val="120000"/>
              </a:lnSpc>
              <a:buNone/>
            </a:pPr>
            <a:endParaRPr lang="en-Z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1600" lvl="3" indent="0">
              <a:lnSpc>
                <a:spcPct val="120000"/>
              </a:lnSpc>
              <a:buNone/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the municipality &amp; departmental key strategic priorities</a:t>
            </a:r>
            <a:endParaRPr lang="en-Z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6868-5F16-4736-B727-008F88E7CB56}" type="slidenum">
              <a:rPr lang="en-ZA" smtClean="0"/>
              <a:t>10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40281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1"/>
            <a:ext cx="12145476" cy="914399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b="1" dirty="0"/>
              <a:t>KLCBT Business Breakfast</a:t>
            </a:r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00" y="49213"/>
            <a:ext cx="3115776" cy="1078548"/>
          </a:xfrm>
          <a:prstGeom prst="rect">
            <a:avLst/>
          </a:prstGeom>
          <a:ln cap="rnd">
            <a:solidFill>
              <a:schemeClr val="tx1"/>
            </a:solidFill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  <a:softEdge rad="190500"/>
          </a:effectLst>
        </p:spPr>
      </p:pic>
      <p:sp>
        <p:nvSpPr>
          <p:cNvPr id="17" name="Content Placeholder 3"/>
          <p:cNvSpPr txBox="1">
            <a:spLocks/>
          </p:cNvSpPr>
          <p:nvPr/>
        </p:nvSpPr>
        <p:spPr>
          <a:xfrm>
            <a:off x="350521" y="914401"/>
            <a:ext cx="11353800" cy="544195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20000"/>
              </a:lnSpc>
              <a:buNone/>
            </a:pPr>
            <a:r>
              <a:rPr lang="en-US" sz="4400" b="1" dirty="0">
                <a:solidFill>
                  <a:srgbClr val="FF0000"/>
                </a:solidFill>
              </a:rPr>
              <a:t>Future Economy of Mbombela</a:t>
            </a:r>
            <a:endParaRPr lang="en-Z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4">
              <a:lnSpc>
                <a:spcPct val="120000"/>
              </a:lnSpc>
            </a:pPr>
            <a:r>
              <a:rPr lang="en-ZA" sz="2400" b="1" dirty="0">
                <a:latin typeface="Arial" panose="020B0604020202020204" pitchFamily="34" charset="0"/>
                <a:cs typeface="Arial" panose="020B0604020202020204" pitchFamily="34" charset="0"/>
              </a:rPr>
              <a:t>Tourism </a:t>
            </a:r>
          </a:p>
          <a:p>
            <a:pPr lvl="5">
              <a:lnSpc>
                <a:spcPct val="120000"/>
              </a:lnSpc>
            </a:pPr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Become the ultimate destination</a:t>
            </a:r>
          </a:p>
          <a:p>
            <a:pPr lvl="5">
              <a:lnSpc>
                <a:spcPct val="120000"/>
              </a:lnSpc>
            </a:pPr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Safe and Secure environment for Tourists</a:t>
            </a:r>
          </a:p>
          <a:p>
            <a:pPr lvl="5">
              <a:lnSpc>
                <a:spcPct val="120000"/>
              </a:lnSpc>
            </a:pPr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Township tourism and township economy</a:t>
            </a:r>
          </a:p>
          <a:p>
            <a:pPr lvl="5">
              <a:lnSpc>
                <a:spcPct val="120000"/>
              </a:lnSpc>
            </a:pPr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Medical Tourism</a:t>
            </a:r>
          </a:p>
          <a:p>
            <a:pPr lvl="4">
              <a:lnSpc>
                <a:spcPct val="120000"/>
              </a:lnSpc>
            </a:pPr>
            <a:r>
              <a:rPr lang="en-ZA" sz="2400" b="1" dirty="0">
                <a:latin typeface="Arial" panose="020B0604020202020204" pitchFamily="34" charset="0"/>
                <a:cs typeface="Arial" panose="020B0604020202020204" pitchFamily="34" charset="0"/>
              </a:rPr>
              <a:t>Agriculture</a:t>
            </a:r>
          </a:p>
          <a:p>
            <a:pPr lvl="5">
              <a:lnSpc>
                <a:spcPct val="120000"/>
              </a:lnSpc>
            </a:pPr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Mpumalanga Fresh Produce Market (1Bil investment) / </a:t>
            </a:r>
            <a:r>
              <a:rPr lang="en-ZA" sz="2000" dirty="0" err="1">
                <a:latin typeface="Arial" panose="020B0604020202020204" pitchFamily="34" charset="0"/>
                <a:cs typeface="Arial" panose="020B0604020202020204" pitchFamily="34" charset="0"/>
              </a:rPr>
              <a:t>AgroProcessing</a:t>
            </a: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4">
              <a:lnSpc>
                <a:spcPct val="120000"/>
              </a:lnSpc>
            </a:pPr>
            <a:r>
              <a:rPr lang="en-ZA" sz="2400" b="1" dirty="0">
                <a:latin typeface="Arial" panose="020B0604020202020204" pitchFamily="34" charset="0"/>
                <a:cs typeface="Arial" panose="020B0604020202020204" pitchFamily="34" charset="0"/>
              </a:rPr>
              <a:t>Commerce</a:t>
            </a:r>
          </a:p>
          <a:p>
            <a:pPr lvl="5">
              <a:lnSpc>
                <a:spcPct val="120000"/>
              </a:lnSpc>
            </a:pPr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Bulk infrastructure that can underpin Commercial Dev</a:t>
            </a:r>
          </a:p>
          <a:p>
            <a:pPr lvl="5">
              <a:lnSpc>
                <a:spcPct val="120000"/>
              </a:lnSpc>
            </a:pPr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ICC (link to Tourism)</a:t>
            </a:r>
          </a:p>
          <a:p>
            <a:pPr marL="1828800" lvl="4" indent="0">
              <a:lnSpc>
                <a:spcPct val="120000"/>
              </a:lnSpc>
              <a:buNone/>
            </a:pPr>
            <a:endParaRPr lang="en-Z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1600" lvl="3" indent="0">
              <a:lnSpc>
                <a:spcPct val="120000"/>
              </a:lnSpc>
              <a:buNone/>
            </a:pPr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					</a:t>
            </a:r>
          </a:p>
          <a:p>
            <a:pPr lvl="3">
              <a:lnSpc>
                <a:spcPct val="120000"/>
              </a:lnSpc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the municipality &amp; departmental key strategic priorities</a:t>
            </a:r>
            <a:endParaRPr lang="en-Z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6868-5F16-4736-B727-008F88E7CB56}" type="slidenum">
              <a:rPr lang="en-ZA" smtClean="0"/>
              <a:t>11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360153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1"/>
            <a:ext cx="12145476" cy="914399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b="1" dirty="0"/>
              <a:t>KLCBT Business Breakfast</a:t>
            </a:r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00" y="49213"/>
            <a:ext cx="3115776" cy="1078548"/>
          </a:xfrm>
          <a:prstGeom prst="rect">
            <a:avLst/>
          </a:prstGeom>
          <a:ln cap="rnd">
            <a:solidFill>
              <a:schemeClr val="tx1"/>
            </a:solidFill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  <a:softEdge rad="190500"/>
          </a:effectLst>
        </p:spPr>
      </p:pic>
      <p:sp>
        <p:nvSpPr>
          <p:cNvPr id="17" name="Content Placeholder 3"/>
          <p:cNvSpPr txBox="1">
            <a:spLocks/>
          </p:cNvSpPr>
          <p:nvPr/>
        </p:nvSpPr>
        <p:spPr>
          <a:xfrm>
            <a:off x="350521" y="914401"/>
            <a:ext cx="11353800" cy="544195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20000"/>
              </a:lnSpc>
              <a:buNone/>
            </a:pPr>
            <a:r>
              <a:rPr lang="en-US" sz="4400" b="1" dirty="0">
                <a:solidFill>
                  <a:srgbClr val="FF0000"/>
                </a:solidFill>
              </a:rPr>
              <a:t>Current Finances of Mbombela</a:t>
            </a:r>
            <a:endParaRPr lang="en-Z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28800" lvl="4" indent="0">
              <a:lnSpc>
                <a:spcPct val="120000"/>
              </a:lnSpc>
              <a:buNone/>
            </a:pPr>
            <a:r>
              <a:rPr lang="en-ZA" sz="2400" b="1" dirty="0">
                <a:latin typeface="Arial" panose="020B0604020202020204" pitchFamily="34" charset="0"/>
                <a:cs typeface="Arial" panose="020B0604020202020204" pitchFamily="34" charset="0"/>
              </a:rPr>
              <a:t>Liabilities:</a:t>
            </a:r>
          </a:p>
          <a:p>
            <a:pPr lvl="5">
              <a:lnSpc>
                <a:spcPct val="120000"/>
              </a:lnSpc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1.4Bil Trade Creditors, 700M Commitments</a:t>
            </a:r>
          </a:p>
          <a:p>
            <a:pPr lvl="5">
              <a:lnSpc>
                <a:spcPct val="120000"/>
              </a:lnSpc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2.1Bil Liabilities</a:t>
            </a:r>
          </a:p>
          <a:p>
            <a:pPr marL="1828800" lvl="4" indent="0">
              <a:lnSpc>
                <a:spcPct val="120000"/>
              </a:lnSpc>
              <a:buNone/>
            </a:pPr>
            <a:r>
              <a:rPr lang="en-ZA" sz="2400" b="1" dirty="0">
                <a:latin typeface="Arial" panose="020B0604020202020204" pitchFamily="34" charset="0"/>
                <a:cs typeface="Arial" panose="020B0604020202020204" pitchFamily="34" charset="0"/>
              </a:rPr>
              <a:t>Eskom </a:t>
            </a:r>
            <a:r>
              <a:rPr lang="en-ZA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Acc</a:t>
            </a:r>
            <a:r>
              <a:rPr lang="en-ZA" sz="2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5">
              <a:lnSpc>
                <a:spcPct val="120000"/>
              </a:lnSpc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Eskom </a:t>
            </a:r>
            <a:r>
              <a:rPr lang="en-ZA" sz="2400" dirty="0" err="1">
                <a:latin typeface="Arial" panose="020B0604020202020204" pitchFamily="34" charset="0"/>
                <a:cs typeface="Arial" panose="020B0604020202020204" pitchFamily="34" charset="0"/>
              </a:rPr>
              <a:t>Acc</a:t>
            </a: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 247M June Now 102M</a:t>
            </a:r>
          </a:p>
          <a:p>
            <a:pPr marL="2286000" lvl="5" indent="0">
              <a:lnSpc>
                <a:spcPct val="120000"/>
              </a:lnSpc>
              <a:buNone/>
            </a:pPr>
            <a:endParaRPr lang="en-Z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28800" lvl="4" indent="0">
              <a:lnSpc>
                <a:spcPct val="120000"/>
              </a:lnSpc>
              <a:buNone/>
            </a:pPr>
            <a:endParaRPr lang="en-Z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1600" lvl="3" indent="0">
              <a:lnSpc>
                <a:spcPct val="120000"/>
              </a:lnSpc>
              <a:buNone/>
            </a:pPr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					</a:t>
            </a:r>
          </a:p>
          <a:p>
            <a:pPr lvl="3">
              <a:lnSpc>
                <a:spcPct val="120000"/>
              </a:lnSpc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the municipality &amp; departmental key strategic priorities</a:t>
            </a:r>
            <a:endParaRPr lang="en-Z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6868-5F16-4736-B727-008F88E7CB56}" type="slidenum">
              <a:rPr lang="en-ZA" smtClean="0"/>
              <a:t>12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384963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1"/>
            <a:ext cx="12145476" cy="914399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b="1" dirty="0"/>
              <a:t>FINANCIAL RECOVERY PLAN</a:t>
            </a:r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00" y="49213"/>
            <a:ext cx="3115776" cy="1078548"/>
          </a:xfrm>
          <a:prstGeom prst="rect">
            <a:avLst/>
          </a:prstGeom>
          <a:ln cap="rnd">
            <a:solidFill>
              <a:schemeClr val="tx1"/>
            </a:solidFill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  <a:softEdge rad="190500"/>
          </a:effec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the municipality &amp; departmental key strategic priorities</a:t>
            </a:r>
            <a:endParaRPr lang="en-Z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6868-5F16-4736-B727-008F88E7CB56}" type="slidenum">
              <a:rPr lang="en-ZA" smtClean="0"/>
              <a:t>13</a:t>
            </a:fld>
            <a:endParaRPr lang="en-ZA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550751730"/>
              </p:ext>
            </p:extLst>
          </p:nvPr>
        </p:nvGraphicFramePr>
        <p:xfrm>
          <a:off x="1257300" y="1231477"/>
          <a:ext cx="10431779" cy="13538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771900" y="1912925"/>
            <a:ext cx="5501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Funded and Credible Budget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61911" y="2564810"/>
            <a:ext cx="2002971" cy="2769989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Pillar 3</a:t>
            </a:r>
          </a:p>
          <a:p>
            <a:endParaRPr lang="en-US" sz="2400" b="1" dirty="0"/>
          </a:p>
          <a:p>
            <a:r>
              <a:rPr lang="en-US" sz="2400" dirty="0"/>
              <a:t>Efficiency and Sustainability</a:t>
            </a:r>
          </a:p>
          <a:p>
            <a:endParaRPr lang="en-US" sz="24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404763" y="2576946"/>
            <a:ext cx="2002971" cy="2677656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Pillar 2</a:t>
            </a:r>
          </a:p>
          <a:p>
            <a:endParaRPr lang="en-US" sz="2400" b="1" dirty="0"/>
          </a:p>
          <a:p>
            <a:r>
              <a:rPr lang="en-US" sz="2400" dirty="0"/>
              <a:t>Revenue Enhancement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209800" y="2580164"/>
            <a:ext cx="2002971" cy="2677656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Pillar 1</a:t>
            </a:r>
          </a:p>
          <a:p>
            <a:endParaRPr lang="en-US" sz="2400" b="1" dirty="0"/>
          </a:p>
          <a:p>
            <a:r>
              <a:rPr lang="en-US" sz="2400" dirty="0"/>
              <a:t>Budget Restructuring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 rot="10800000" flipH="1" flipV="1">
            <a:off x="2209800" y="5304408"/>
            <a:ext cx="8555082" cy="523220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PILLARS  OF  FINANCIAL  RECOVERY  PLAN</a:t>
            </a:r>
          </a:p>
        </p:txBody>
      </p:sp>
      <p:sp>
        <p:nvSpPr>
          <p:cNvPr id="15" name="Right Arrow 14"/>
          <p:cNvSpPr/>
          <p:nvPr/>
        </p:nvSpPr>
        <p:spPr>
          <a:xfrm rot="16200000">
            <a:off x="-1382849" y="2888124"/>
            <a:ext cx="4366867" cy="1512144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SERVICE DELIVERY</a:t>
            </a:r>
          </a:p>
        </p:txBody>
      </p:sp>
    </p:spTree>
    <p:extLst>
      <p:ext uri="{BB962C8B-B14F-4D97-AF65-F5344CB8AC3E}">
        <p14:creationId xmlns:p14="http://schemas.microsoft.com/office/powerpoint/2010/main" val="38886972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1"/>
            <a:ext cx="12145476" cy="914399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b="1" dirty="0"/>
              <a:t>PILLARS OF FINANCIAL RECOVERY PLAN</a:t>
            </a:r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00" y="49213"/>
            <a:ext cx="3115776" cy="1078548"/>
          </a:xfrm>
          <a:prstGeom prst="rect">
            <a:avLst/>
          </a:prstGeom>
          <a:ln cap="rnd">
            <a:solidFill>
              <a:schemeClr val="tx1"/>
            </a:solidFill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  <a:softEdge rad="190500"/>
          </a:effectLst>
        </p:spPr>
      </p:pic>
      <p:sp>
        <p:nvSpPr>
          <p:cNvPr id="17" name="Content Placeholder 3"/>
          <p:cNvSpPr txBox="1">
            <a:spLocks/>
          </p:cNvSpPr>
          <p:nvPr/>
        </p:nvSpPr>
        <p:spPr>
          <a:xfrm>
            <a:off x="350521" y="914401"/>
            <a:ext cx="11353800" cy="544194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20000"/>
              </a:lnSpc>
              <a:buNone/>
            </a:pPr>
            <a:r>
              <a:rPr lang="en-ZA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 Restructuring</a:t>
            </a:r>
          </a:p>
          <a:p>
            <a:pPr lvl="2">
              <a:lnSpc>
                <a:spcPct val="120000"/>
              </a:lnSpc>
            </a:pPr>
            <a:r>
              <a:rPr lang="en-ZA" sz="2800" dirty="0">
                <a:latin typeface="Arial" panose="020B0604020202020204" pitchFamily="34" charset="0"/>
                <a:cs typeface="Arial" panose="020B0604020202020204" pitchFamily="34" charset="0"/>
              </a:rPr>
              <a:t>Budget Re-alignment (revenue and expenditure)</a:t>
            </a:r>
          </a:p>
          <a:p>
            <a:pPr lvl="2">
              <a:lnSpc>
                <a:spcPct val="120000"/>
              </a:lnSpc>
            </a:pPr>
            <a:r>
              <a:rPr lang="en-ZA" sz="2800" dirty="0">
                <a:latin typeface="Arial" panose="020B0604020202020204" pitchFamily="34" charset="0"/>
                <a:cs typeface="Arial" panose="020B0604020202020204" pitchFamily="34" charset="0"/>
              </a:rPr>
              <a:t>Realistic and Zero Based Budgeting</a:t>
            </a:r>
          </a:p>
          <a:p>
            <a:pPr lvl="2">
              <a:lnSpc>
                <a:spcPct val="120000"/>
              </a:lnSpc>
            </a:pPr>
            <a:r>
              <a:rPr lang="en-ZA" sz="2800" dirty="0">
                <a:latin typeface="Arial" panose="020B0604020202020204" pitchFamily="34" charset="0"/>
                <a:cs typeface="Arial" panose="020B0604020202020204" pitchFamily="34" charset="0"/>
              </a:rPr>
              <a:t>Reduction in expenditure on non-essentials (Circular 82)</a:t>
            </a:r>
          </a:p>
          <a:p>
            <a:pPr lvl="2">
              <a:lnSpc>
                <a:spcPct val="120000"/>
              </a:lnSpc>
            </a:pPr>
            <a:r>
              <a:rPr lang="en-ZA" sz="2800" dirty="0">
                <a:latin typeface="Arial" panose="020B0604020202020204" pitchFamily="34" charset="0"/>
                <a:cs typeface="Arial" panose="020B0604020202020204" pitchFamily="34" charset="0"/>
              </a:rPr>
              <a:t>Reprioritisation of  internal Capital expenditure</a:t>
            </a:r>
          </a:p>
          <a:p>
            <a:pPr lvl="2">
              <a:lnSpc>
                <a:spcPct val="120000"/>
              </a:lnSpc>
            </a:pPr>
            <a:r>
              <a:rPr lang="en-ZA" sz="2800" dirty="0">
                <a:latin typeface="Arial" panose="020B0604020202020204" pitchFamily="34" charset="0"/>
                <a:cs typeface="Arial" panose="020B0604020202020204" pitchFamily="34" charset="0"/>
              </a:rPr>
              <a:t>Review of cost drivers</a:t>
            </a:r>
          </a:p>
          <a:p>
            <a:pPr lvl="2">
              <a:lnSpc>
                <a:spcPct val="120000"/>
              </a:lnSpc>
            </a:pPr>
            <a:r>
              <a:rPr lang="en-ZA" sz="2800" dirty="0">
                <a:latin typeface="Arial" panose="020B0604020202020204" pitchFamily="34" charset="0"/>
                <a:cs typeface="Arial" panose="020B0604020202020204" pitchFamily="34" charset="0"/>
              </a:rPr>
              <a:t>Review of tariffs</a:t>
            </a:r>
          </a:p>
          <a:p>
            <a:pPr lvl="2">
              <a:lnSpc>
                <a:spcPct val="120000"/>
              </a:lnSpc>
            </a:pPr>
            <a:r>
              <a:rPr lang="en-ZA" sz="2800" dirty="0">
                <a:latin typeface="Arial" panose="020B0604020202020204" pitchFamily="34" charset="0"/>
                <a:cs typeface="Arial" panose="020B0604020202020204" pitchFamily="34" charset="0"/>
              </a:rPr>
              <a:t>Improve budget ratios (1:1.5)</a:t>
            </a:r>
          </a:p>
          <a:p>
            <a:pPr lvl="2">
              <a:lnSpc>
                <a:spcPct val="120000"/>
              </a:lnSpc>
            </a:pPr>
            <a:r>
              <a:rPr lang="en-ZA" sz="2800" dirty="0">
                <a:latin typeface="Arial" panose="020B0604020202020204" pitchFamily="34" charset="0"/>
                <a:cs typeface="Arial" panose="020B0604020202020204" pitchFamily="34" charset="0"/>
              </a:rPr>
              <a:t>Compilation of Long-term Financial Plan</a:t>
            </a:r>
          </a:p>
          <a:p>
            <a:pPr lvl="3">
              <a:lnSpc>
                <a:spcPct val="120000"/>
              </a:lnSpc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the municipality &amp; departmental key strategic priorities</a:t>
            </a:r>
            <a:endParaRPr lang="en-Z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6868-5F16-4736-B727-008F88E7CB56}" type="slidenum">
              <a:rPr lang="en-ZA" smtClean="0"/>
              <a:t>14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637453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1"/>
            <a:ext cx="12145476" cy="914399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b="1" dirty="0"/>
              <a:t>PILLARS OF FINANCIAL RECOVERY PLAN</a:t>
            </a:r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00" y="49213"/>
            <a:ext cx="3115776" cy="1078548"/>
          </a:xfrm>
          <a:prstGeom prst="rect">
            <a:avLst/>
          </a:prstGeom>
          <a:ln cap="rnd">
            <a:solidFill>
              <a:schemeClr val="tx1"/>
            </a:solidFill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  <a:softEdge rad="190500"/>
          </a:effectLst>
        </p:spPr>
      </p:pic>
      <p:sp>
        <p:nvSpPr>
          <p:cNvPr id="17" name="Content Placeholder 3"/>
          <p:cNvSpPr txBox="1">
            <a:spLocks/>
          </p:cNvSpPr>
          <p:nvPr/>
        </p:nvSpPr>
        <p:spPr>
          <a:xfrm>
            <a:off x="350521" y="914401"/>
            <a:ext cx="11353800" cy="544195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20000"/>
              </a:lnSpc>
              <a:buNone/>
            </a:pPr>
            <a:r>
              <a:rPr lang="en-ZA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Revenue Enhancement</a:t>
            </a:r>
          </a:p>
          <a:p>
            <a:pPr lvl="2">
              <a:lnSpc>
                <a:spcPct val="120000"/>
              </a:lnSpc>
            </a:pPr>
            <a:r>
              <a:rPr lang="en-ZA" sz="3000" dirty="0">
                <a:latin typeface="Arial" panose="020B0604020202020204" pitchFamily="34" charset="0"/>
                <a:cs typeface="Arial" panose="020B0604020202020204" pitchFamily="34" charset="0"/>
              </a:rPr>
              <a:t>Improve revenue collection</a:t>
            </a:r>
          </a:p>
          <a:p>
            <a:pPr lvl="2">
              <a:lnSpc>
                <a:spcPct val="120000"/>
              </a:lnSpc>
            </a:pPr>
            <a:r>
              <a:rPr lang="en-ZA" sz="3000" dirty="0">
                <a:latin typeface="Arial" panose="020B0604020202020204" pitchFamily="34" charset="0"/>
                <a:cs typeface="Arial" panose="020B0604020202020204" pitchFamily="34" charset="0"/>
              </a:rPr>
              <a:t>Billing efficiency</a:t>
            </a:r>
          </a:p>
          <a:p>
            <a:pPr lvl="2">
              <a:lnSpc>
                <a:spcPct val="120000"/>
              </a:lnSpc>
            </a:pPr>
            <a:r>
              <a:rPr lang="en-ZA" sz="3000" dirty="0">
                <a:latin typeface="Arial" panose="020B0604020202020204" pitchFamily="34" charset="0"/>
                <a:cs typeface="Arial" panose="020B0604020202020204" pitchFamily="34" charset="0"/>
              </a:rPr>
              <a:t>Other revenue sources</a:t>
            </a:r>
          </a:p>
          <a:p>
            <a:pPr lvl="2">
              <a:lnSpc>
                <a:spcPct val="120000"/>
              </a:lnSpc>
            </a:pPr>
            <a:r>
              <a:rPr lang="en-ZA" sz="3000" dirty="0">
                <a:latin typeface="Arial" panose="020B0604020202020204" pitchFamily="34" charset="0"/>
                <a:cs typeface="Arial" panose="020B0604020202020204" pitchFamily="34" charset="0"/>
              </a:rPr>
              <a:t>Meter Audit</a:t>
            </a:r>
          </a:p>
          <a:p>
            <a:pPr lvl="2">
              <a:lnSpc>
                <a:spcPct val="120000"/>
              </a:lnSpc>
            </a:pPr>
            <a:r>
              <a:rPr lang="en-ZA" sz="3000" dirty="0">
                <a:latin typeface="Arial" panose="020B0604020202020204" pitchFamily="34" charset="0"/>
                <a:cs typeface="Arial" panose="020B0604020202020204" pitchFamily="34" charset="0"/>
              </a:rPr>
              <a:t>Review rebates</a:t>
            </a:r>
          </a:p>
          <a:p>
            <a:pPr lvl="2">
              <a:lnSpc>
                <a:spcPct val="120000"/>
              </a:lnSpc>
            </a:pPr>
            <a:r>
              <a:rPr lang="en-ZA" sz="3000" dirty="0">
                <a:latin typeface="Arial" panose="020B0604020202020204" pitchFamily="34" charset="0"/>
                <a:cs typeface="Arial" panose="020B0604020202020204" pitchFamily="34" charset="0"/>
              </a:rPr>
              <a:t>Completeness of revenue of all services</a:t>
            </a:r>
          </a:p>
          <a:p>
            <a:pPr marL="1371600" lvl="3" indent="0">
              <a:lnSpc>
                <a:spcPct val="120000"/>
              </a:lnSpc>
              <a:buNone/>
            </a:pPr>
            <a:endParaRPr lang="en-ZA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the municipality &amp; departmental key strategic priorities</a:t>
            </a:r>
            <a:endParaRPr lang="en-Z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6868-5F16-4736-B727-008F88E7CB56}" type="slidenum">
              <a:rPr lang="en-ZA" smtClean="0"/>
              <a:t>15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223946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1"/>
            <a:ext cx="12145476" cy="914399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b="1" dirty="0"/>
              <a:t>PILLARS OF FINANCIAL RECOVERY PLAN</a:t>
            </a:r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00" y="49213"/>
            <a:ext cx="3115776" cy="1078548"/>
          </a:xfrm>
          <a:prstGeom prst="rect">
            <a:avLst/>
          </a:prstGeom>
          <a:ln cap="rnd">
            <a:solidFill>
              <a:schemeClr val="tx1"/>
            </a:solidFill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  <a:softEdge rad="190500"/>
          </a:effectLst>
        </p:spPr>
      </p:pic>
      <p:sp>
        <p:nvSpPr>
          <p:cNvPr id="17" name="Content Placeholder 3"/>
          <p:cNvSpPr txBox="1">
            <a:spLocks/>
          </p:cNvSpPr>
          <p:nvPr/>
        </p:nvSpPr>
        <p:spPr>
          <a:xfrm>
            <a:off x="350521" y="914401"/>
            <a:ext cx="11353800" cy="544195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20000"/>
              </a:lnSpc>
              <a:buNone/>
            </a:pPr>
            <a:r>
              <a:rPr lang="en-ZA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Efficiency and Sustainability</a:t>
            </a:r>
          </a:p>
          <a:p>
            <a:pPr lvl="2">
              <a:lnSpc>
                <a:spcPct val="120000"/>
              </a:lnSpc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Reduce Distribution Losses</a:t>
            </a:r>
          </a:p>
          <a:p>
            <a:pPr lvl="2">
              <a:lnSpc>
                <a:spcPct val="120000"/>
              </a:lnSpc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Review of funding sources of the capital investment</a:t>
            </a:r>
          </a:p>
          <a:p>
            <a:pPr lvl="2">
              <a:lnSpc>
                <a:spcPct val="120000"/>
              </a:lnSpc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Stringent cash management</a:t>
            </a:r>
          </a:p>
          <a:p>
            <a:pPr lvl="2">
              <a:lnSpc>
                <a:spcPct val="120000"/>
              </a:lnSpc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Improve internal financial controls</a:t>
            </a:r>
          </a:p>
          <a:p>
            <a:pPr lvl="2">
              <a:lnSpc>
                <a:spcPct val="120000"/>
              </a:lnSpc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Review of SCM practices</a:t>
            </a:r>
          </a:p>
          <a:p>
            <a:pPr lvl="2">
              <a:lnSpc>
                <a:spcPct val="120000"/>
              </a:lnSpc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Fleet and Asset Management</a:t>
            </a:r>
          </a:p>
          <a:p>
            <a:pPr marL="914400" lvl="2" indent="0">
              <a:lnSpc>
                <a:spcPct val="120000"/>
              </a:lnSpc>
              <a:buNone/>
            </a:pPr>
            <a:endParaRPr lang="en-Z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the municipality &amp; departmental key strategic priorities</a:t>
            </a:r>
            <a:endParaRPr lang="en-Z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6868-5F16-4736-B727-008F88E7CB56}" type="slidenum">
              <a:rPr lang="en-ZA" smtClean="0"/>
              <a:t>16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854023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1"/>
            <a:ext cx="12145476" cy="914399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b="1" dirty="0"/>
              <a:t>Conclusion</a:t>
            </a:r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00" y="49213"/>
            <a:ext cx="3115776" cy="1078548"/>
          </a:xfrm>
          <a:prstGeom prst="rect">
            <a:avLst/>
          </a:prstGeom>
          <a:ln cap="rnd">
            <a:solidFill>
              <a:schemeClr val="tx1"/>
            </a:solidFill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  <a:softEdge rad="190500"/>
          </a:effectLst>
        </p:spPr>
      </p:pic>
      <p:sp>
        <p:nvSpPr>
          <p:cNvPr id="17" name="Content Placeholder 3"/>
          <p:cNvSpPr txBox="1">
            <a:spLocks/>
          </p:cNvSpPr>
          <p:nvPr/>
        </p:nvSpPr>
        <p:spPr>
          <a:xfrm>
            <a:off x="350521" y="914401"/>
            <a:ext cx="11353800" cy="544195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20000"/>
              </a:lnSpc>
              <a:buNone/>
            </a:pPr>
            <a:r>
              <a:rPr lang="en-ZA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Light at the end of the </a:t>
            </a:r>
            <a:r>
              <a:rPr lang="en-ZA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Tunnel</a:t>
            </a:r>
            <a:endParaRPr lang="en-ZA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lnSpc>
                <a:spcPct val="120000"/>
              </a:lnSpc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Work with Business</a:t>
            </a:r>
          </a:p>
          <a:p>
            <a:pPr lvl="2">
              <a:lnSpc>
                <a:spcPct val="120000"/>
              </a:lnSpc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Meet the expectations of stakeholders</a:t>
            </a:r>
          </a:p>
          <a:p>
            <a:pPr lvl="2">
              <a:lnSpc>
                <a:spcPct val="120000"/>
              </a:lnSpc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Work without Fear or Favour</a:t>
            </a:r>
          </a:p>
          <a:p>
            <a:pPr lvl="2">
              <a:lnSpc>
                <a:spcPct val="120000"/>
              </a:lnSpc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Officials that have integrity and transparency</a:t>
            </a:r>
          </a:p>
          <a:p>
            <a:pPr lvl="2">
              <a:lnSpc>
                <a:spcPct val="120000"/>
              </a:lnSpc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Deliver World Class Services</a:t>
            </a:r>
          </a:p>
          <a:p>
            <a:pPr lvl="2">
              <a:lnSpc>
                <a:spcPct val="120000"/>
              </a:lnSpc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Become a city of Excellence</a:t>
            </a:r>
          </a:p>
          <a:p>
            <a:pPr lvl="2">
              <a:lnSpc>
                <a:spcPct val="120000"/>
              </a:lnSpc>
            </a:pPr>
            <a:endParaRPr lang="en-Z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2" indent="0">
              <a:lnSpc>
                <a:spcPct val="120000"/>
              </a:lnSpc>
              <a:buNone/>
            </a:pPr>
            <a:endParaRPr lang="en-Z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the municipality &amp; departmental key strategic priorities</a:t>
            </a:r>
            <a:endParaRPr lang="en-Z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6868-5F16-4736-B727-008F88E7CB56}" type="slidenum">
              <a:rPr lang="en-ZA" smtClean="0"/>
              <a:t>17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913108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538826" y="3554045"/>
            <a:ext cx="8605157" cy="1325563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Thank You</a:t>
            </a:r>
            <a:endParaRPr lang="en-US" sz="6600" dirty="0"/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937" y="49211"/>
            <a:ext cx="5903539" cy="2547031"/>
          </a:xfrm>
          <a:prstGeom prst="rect">
            <a:avLst/>
          </a:prstGeom>
          <a:ln cap="rnd">
            <a:solidFill>
              <a:schemeClr val="tx1"/>
            </a:solidFill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  <a:softEdge rad="190500"/>
          </a:effec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the municipality &amp; departmental key strategic priorities</a:t>
            </a:r>
            <a:endParaRPr lang="en-Z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6868-5F16-4736-B727-008F88E7CB56}" type="slidenum">
              <a:rPr lang="en-ZA" smtClean="0"/>
              <a:t>18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40103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1"/>
            <a:ext cx="12145476" cy="914399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b="1" dirty="0"/>
              <a:t>Quote on Local Government</a:t>
            </a:r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00" y="49213"/>
            <a:ext cx="3115776" cy="1078548"/>
          </a:xfrm>
          <a:prstGeom prst="rect">
            <a:avLst/>
          </a:prstGeom>
          <a:ln cap="rnd">
            <a:solidFill>
              <a:schemeClr val="tx1"/>
            </a:solidFill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  <a:softEdge rad="190500"/>
          </a:effectLst>
        </p:spPr>
      </p:pic>
      <p:sp>
        <p:nvSpPr>
          <p:cNvPr id="17" name="Content Placeholder 3"/>
          <p:cNvSpPr txBox="1">
            <a:spLocks/>
          </p:cNvSpPr>
          <p:nvPr/>
        </p:nvSpPr>
        <p:spPr>
          <a:xfrm>
            <a:off x="350521" y="914401"/>
            <a:ext cx="11353800" cy="544195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20000"/>
              </a:lnSpc>
              <a:buNone/>
            </a:pPr>
            <a:r>
              <a:rPr lang="en-ZA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Local Government</a:t>
            </a:r>
          </a:p>
          <a:p>
            <a:pPr lvl="3">
              <a:lnSpc>
                <a:spcPct val="120000"/>
              </a:lnSpc>
            </a:pPr>
            <a:r>
              <a:rPr lang="en-ZA" sz="2800" dirty="0">
                <a:latin typeface="Arial" panose="020B0604020202020204" pitchFamily="34" charset="0"/>
                <a:cs typeface="Arial" panose="020B0604020202020204" pitchFamily="34" charset="0"/>
              </a:rPr>
              <a:t>When Ji Xin Ping, President of the Peoples Republic of China was asked how come he always gives such good answers he said:</a:t>
            </a:r>
          </a:p>
          <a:p>
            <a:pPr lvl="3">
              <a:lnSpc>
                <a:spcPct val="120000"/>
              </a:lnSpc>
            </a:pPr>
            <a:r>
              <a:rPr lang="en-ZA" sz="2800" dirty="0">
                <a:latin typeface="Arial" panose="020B0604020202020204" pitchFamily="34" charset="0"/>
                <a:cs typeface="Arial" panose="020B0604020202020204" pitchFamily="34" charset="0"/>
              </a:rPr>
              <a:t>It is all the years I spent in local government responding to local business people. They asked good questions and that helped me to give good answers.</a:t>
            </a:r>
          </a:p>
          <a:p>
            <a:pPr lvl="3">
              <a:lnSpc>
                <a:spcPct val="120000"/>
              </a:lnSpc>
            </a:pPr>
            <a:r>
              <a:rPr lang="en-ZA" sz="2800" dirty="0">
                <a:latin typeface="Arial" panose="020B0604020202020204" pitchFamily="34" charset="0"/>
                <a:cs typeface="Arial" panose="020B0604020202020204" pitchFamily="34" charset="0"/>
              </a:rPr>
              <a:t>I hope your questions today will help me to improve my answers</a:t>
            </a:r>
          </a:p>
          <a:p>
            <a:pPr lvl="3">
              <a:lnSpc>
                <a:spcPct val="120000"/>
              </a:lnSpc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the municipality &amp; departmental key strategic priorities</a:t>
            </a:r>
            <a:endParaRPr lang="en-Z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6868-5F16-4736-B727-008F88E7CB56}" type="slidenum">
              <a:rPr lang="en-ZA" smtClean="0"/>
              <a:t>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16749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1"/>
            <a:ext cx="12145476" cy="914399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b="1" dirty="0"/>
              <a:t>Core Mandate of Local Government</a:t>
            </a:r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00" y="49213"/>
            <a:ext cx="3115776" cy="1078548"/>
          </a:xfrm>
          <a:prstGeom prst="rect">
            <a:avLst/>
          </a:prstGeom>
          <a:ln cap="rnd">
            <a:solidFill>
              <a:schemeClr val="tx1"/>
            </a:solidFill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  <a:softEdge rad="190500"/>
          </a:effectLst>
        </p:spPr>
      </p:pic>
      <p:sp>
        <p:nvSpPr>
          <p:cNvPr id="17" name="Content Placeholder 3"/>
          <p:cNvSpPr txBox="1">
            <a:spLocks/>
          </p:cNvSpPr>
          <p:nvPr/>
        </p:nvSpPr>
        <p:spPr>
          <a:xfrm>
            <a:off x="350521" y="914401"/>
            <a:ext cx="11353800" cy="544195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20000"/>
              </a:lnSpc>
              <a:buNone/>
            </a:pPr>
            <a:r>
              <a:rPr lang="en-ZA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Local Government</a:t>
            </a:r>
          </a:p>
          <a:p>
            <a:pPr lvl="2">
              <a:lnSpc>
                <a:spcPct val="120000"/>
              </a:lnSpc>
            </a:pPr>
            <a:r>
              <a:rPr lang="en-ZA" sz="3000" dirty="0">
                <a:latin typeface="Arial" panose="020B0604020202020204" pitchFamily="34" charset="0"/>
                <a:cs typeface="Arial" panose="020B0604020202020204" pitchFamily="34" charset="0"/>
              </a:rPr>
              <a:t>City Government and close to the People</a:t>
            </a:r>
          </a:p>
          <a:p>
            <a:pPr lvl="2">
              <a:lnSpc>
                <a:spcPct val="120000"/>
              </a:lnSpc>
            </a:pPr>
            <a:r>
              <a:rPr lang="en-ZA" sz="3000" dirty="0">
                <a:latin typeface="Arial" panose="020B0604020202020204" pitchFamily="34" charset="0"/>
                <a:cs typeface="Arial" panose="020B0604020202020204" pitchFamily="34" charset="0"/>
              </a:rPr>
              <a:t>Failures affect people’s lives – real services not policy</a:t>
            </a:r>
          </a:p>
          <a:p>
            <a:pPr lvl="2">
              <a:lnSpc>
                <a:spcPct val="120000"/>
              </a:lnSpc>
            </a:pPr>
            <a:r>
              <a:rPr lang="en-ZA" sz="3000" dirty="0">
                <a:latin typeface="Arial" panose="020B0604020202020204" pitchFamily="34" charset="0"/>
                <a:cs typeface="Arial" panose="020B0604020202020204" pitchFamily="34" charset="0"/>
              </a:rPr>
              <a:t>Constitutional Mandate Chapter 7 Section 152:</a:t>
            </a:r>
          </a:p>
          <a:p>
            <a:pPr lvl="4">
              <a:lnSpc>
                <a:spcPct val="120000"/>
              </a:lnSpc>
            </a:pPr>
            <a:r>
              <a:rPr lang="en-US" sz="2200" dirty="0"/>
              <a:t>to provide democratic and accountable government for local communities; </a:t>
            </a:r>
          </a:p>
          <a:p>
            <a:pPr lvl="4">
              <a:lnSpc>
                <a:spcPct val="120000"/>
              </a:lnSpc>
            </a:pPr>
            <a:r>
              <a:rPr lang="en-US" sz="2200" dirty="0"/>
              <a:t>to ensure the provision of services to communities in a sustainable manner; </a:t>
            </a:r>
          </a:p>
          <a:p>
            <a:pPr lvl="4">
              <a:lnSpc>
                <a:spcPct val="120000"/>
              </a:lnSpc>
            </a:pPr>
            <a:r>
              <a:rPr lang="en-US" sz="2200" dirty="0"/>
              <a:t>to promote social and economic development; </a:t>
            </a:r>
          </a:p>
          <a:p>
            <a:pPr lvl="4">
              <a:lnSpc>
                <a:spcPct val="120000"/>
              </a:lnSpc>
            </a:pPr>
            <a:r>
              <a:rPr lang="en-US" sz="2200" dirty="0"/>
              <a:t>to promote a safe and healthy environment; and </a:t>
            </a:r>
          </a:p>
          <a:p>
            <a:pPr lvl="4">
              <a:lnSpc>
                <a:spcPct val="120000"/>
              </a:lnSpc>
            </a:pPr>
            <a:r>
              <a:rPr lang="en-US" sz="2200" dirty="0"/>
              <a:t>to encourage the involvement of communities and community </a:t>
            </a:r>
            <a:r>
              <a:rPr lang="en-US" sz="2200" dirty="0" err="1"/>
              <a:t>organisations</a:t>
            </a:r>
            <a:endParaRPr lang="en-US" sz="2200" dirty="0"/>
          </a:p>
          <a:p>
            <a:pPr lvl="4">
              <a:lnSpc>
                <a:spcPct val="120000"/>
              </a:lnSpc>
            </a:pPr>
            <a:r>
              <a:rPr lang="en-US" sz="2200" dirty="0"/>
              <a:t>Do this within its Financial and Administrative capacity </a:t>
            </a:r>
          </a:p>
          <a:p>
            <a:pPr marL="1371600" lvl="3" indent="0">
              <a:lnSpc>
                <a:spcPct val="120000"/>
              </a:lnSpc>
              <a:buNone/>
            </a:pPr>
            <a:endParaRPr lang="en-ZA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the municipality &amp; departmental key strategic priorities</a:t>
            </a:r>
            <a:endParaRPr lang="en-Z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6868-5F16-4736-B727-008F88E7CB56}" type="slidenum">
              <a:rPr lang="en-ZA" smtClean="0"/>
              <a:t>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93674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1"/>
            <a:ext cx="12145476" cy="914399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b="1" dirty="0"/>
              <a:t>Developmental Duties of Local Government</a:t>
            </a:r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00" y="49213"/>
            <a:ext cx="3115776" cy="1078548"/>
          </a:xfrm>
          <a:prstGeom prst="rect">
            <a:avLst/>
          </a:prstGeom>
          <a:ln cap="rnd">
            <a:solidFill>
              <a:schemeClr val="tx1"/>
            </a:solidFill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  <a:softEdge rad="190500"/>
          </a:effectLst>
        </p:spPr>
      </p:pic>
      <p:sp>
        <p:nvSpPr>
          <p:cNvPr id="17" name="Content Placeholder 3"/>
          <p:cNvSpPr txBox="1">
            <a:spLocks/>
          </p:cNvSpPr>
          <p:nvPr/>
        </p:nvSpPr>
        <p:spPr>
          <a:xfrm>
            <a:off x="350521" y="914401"/>
            <a:ext cx="11353800" cy="544195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20000"/>
              </a:lnSpc>
              <a:buNone/>
            </a:pPr>
            <a:r>
              <a:rPr lang="en-ZA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Developmental Duties of Local Government</a:t>
            </a:r>
          </a:p>
          <a:p>
            <a:pPr lvl="2">
              <a:lnSpc>
                <a:spcPct val="120000"/>
              </a:lnSpc>
            </a:pPr>
            <a:r>
              <a:rPr lang="en-ZA" sz="3000" dirty="0">
                <a:latin typeface="Arial" panose="020B0604020202020204" pitchFamily="34" charset="0"/>
                <a:cs typeface="Arial" panose="020B0604020202020204" pitchFamily="34" charset="0"/>
              </a:rPr>
              <a:t>Constitutional duties Chapter 7 Section 153:</a:t>
            </a:r>
            <a:endParaRPr lang="en-US" dirty="0"/>
          </a:p>
          <a:p>
            <a:pPr lvl="3"/>
            <a:r>
              <a:rPr lang="en-US" sz="2400" dirty="0"/>
              <a:t>structure and manage its administration and budgeting and planning; </a:t>
            </a:r>
          </a:p>
          <a:p>
            <a:pPr lvl="3"/>
            <a:r>
              <a:rPr lang="en-US" sz="2400" dirty="0"/>
              <a:t>processes to give priority to the basic needs of the community, </a:t>
            </a:r>
          </a:p>
          <a:p>
            <a:pPr lvl="3"/>
            <a:r>
              <a:rPr lang="en-US" sz="2400" dirty="0"/>
              <a:t>promote the social and economic development of the community;  </a:t>
            </a:r>
          </a:p>
          <a:p>
            <a:pPr lvl="3"/>
            <a:r>
              <a:rPr lang="en-US" sz="2400" dirty="0"/>
              <a:t>participate in national and provincial development </a:t>
            </a:r>
            <a:r>
              <a:rPr lang="en-US" sz="2400" dirty="0" err="1"/>
              <a:t>programmes</a:t>
            </a:r>
            <a:r>
              <a:rPr lang="en-US" sz="2400" dirty="0"/>
              <a:t>. </a:t>
            </a:r>
          </a:p>
          <a:p>
            <a:pPr marL="1371600" lvl="3" indent="0">
              <a:buNone/>
            </a:pPr>
            <a:endParaRPr lang="en-US" sz="2400" dirty="0"/>
          </a:p>
          <a:p>
            <a:pPr marL="1371600" lvl="3" indent="0">
              <a:buNone/>
            </a:pPr>
            <a:r>
              <a:rPr lang="en-US" sz="4400" b="1" dirty="0"/>
              <a:t>But What does that practically mean?</a:t>
            </a:r>
          </a:p>
          <a:p>
            <a:pPr marL="1371600" lvl="3" indent="0">
              <a:lnSpc>
                <a:spcPct val="120000"/>
              </a:lnSpc>
              <a:buNone/>
            </a:pPr>
            <a:endParaRPr lang="en-Z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the municipality &amp; departmental key strategic priorities</a:t>
            </a:r>
            <a:endParaRPr lang="en-Z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6868-5F16-4736-B727-008F88E7CB56}" type="slidenum">
              <a:rPr lang="en-ZA" smtClean="0"/>
              <a:t>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3805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1"/>
            <a:ext cx="12145476" cy="914399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b="1" dirty="0"/>
              <a:t>KLCBT Business Breakfast</a:t>
            </a:r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00" y="49213"/>
            <a:ext cx="3115776" cy="1078548"/>
          </a:xfrm>
          <a:prstGeom prst="rect">
            <a:avLst/>
          </a:prstGeom>
          <a:ln cap="rnd">
            <a:solidFill>
              <a:schemeClr val="tx1"/>
            </a:solidFill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  <a:softEdge rad="190500"/>
          </a:effectLst>
        </p:spPr>
      </p:pic>
      <p:sp>
        <p:nvSpPr>
          <p:cNvPr id="17" name="Content Placeholder 3"/>
          <p:cNvSpPr txBox="1">
            <a:spLocks/>
          </p:cNvSpPr>
          <p:nvPr/>
        </p:nvSpPr>
        <p:spPr>
          <a:xfrm>
            <a:off x="350521" y="914401"/>
            <a:ext cx="11353800" cy="544195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20000"/>
              </a:lnSpc>
              <a:buNone/>
            </a:pPr>
            <a:r>
              <a:rPr lang="en-US" b="1" dirty="0">
                <a:solidFill>
                  <a:srgbClr val="FF0000"/>
                </a:solidFill>
              </a:rPr>
              <a:t>……. </a:t>
            </a:r>
            <a:r>
              <a:rPr lang="en-US" sz="4400" b="1" dirty="0">
                <a:solidFill>
                  <a:srgbClr val="FF0000"/>
                </a:solidFill>
              </a:rPr>
              <a:t>But What does that practically mean?</a:t>
            </a:r>
          </a:p>
          <a:p>
            <a:pPr lvl="3">
              <a:lnSpc>
                <a:spcPct val="120000"/>
              </a:lnSpc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Local Government need to look after communities needs:</a:t>
            </a:r>
          </a:p>
          <a:p>
            <a:pPr lvl="5">
              <a:lnSpc>
                <a:spcPct val="120000"/>
              </a:lnSpc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Water, Energy, Sanitation, refuse, but also;</a:t>
            </a:r>
          </a:p>
          <a:p>
            <a:pPr lvl="5">
              <a:lnSpc>
                <a:spcPct val="120000"/>
              </a:lnSpc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Parks, </a:t>
            </a:r>
            <a:r>
              <a:rPr lang="en-Z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Cemeteries</a:t>
            </a: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, Public Safety, </a:t>
            </a:r>
          </a:p>
          <a:p>
            <a:pPr lvl="3">
              <a:lnSpc>
                <a:spcPct val="120000"/>
              </a:lnSpc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How do we adhere to this Constitutional mandate in Mbombela:</a:t>
            </a:r>
          </a:p>
          <a:p>
            <a:pPr lvl="4">
              <a:lnSpc>
                <a:spcPct val="120000"/>
              </a:lnSpc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Through plans, policies and procedures</a:t>
            </a:r>
          </a:p>
          <a:p>
            <a:pPr lvl="4">
              <a:lnSpc>
                <a:spcPct val="120000"/>
              </a:lnSpc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Contained in a strategic document – Vision 2030</a:t>
            </a:r>
          </a:p>
          <a:p>
            <a:pPr lvl="3">
              <a:lnSpc>
                <a:spcPct val="120000"/>
              </a:lnSpc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the municipality &amp; departmental key strategic priorities</a:t>
            </a:r>
            <a:endParaRPr lang="en-Z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6868-5F16-4736-B727-008F88E7CB56}" type="slidenum">
              <a:rPr lang="en-ZA" smtClean="0"/>
              <a:t>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83082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1"/>
            <a:ext cx="12145476" cy="914399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b="1" dirty="0"/>
              <a:t>KLCBT Business Breakfast</a:t>
            </a:r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00" y="49213"/>
            <a:ext cx="3115776" cy="1078548"/>
          </a:xfrm>
          <a:prstGeom prst="rect">
            <a:avLst/>
          </a:prstGeom>
          <a:ln cap="rnd">
            <a:solidFill>
              <a:schemeClr val="tx1"/>
            </a:solidFill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  <a:softEdge rad="190500"/>
          </a:effectLst>
        </p:spPr>
      </p:pic>
      <p:sp>
        <p:nvSpPr>
          <p:cNvPr id="17" name="Content Placeholder 3"/>
          <p:cNvSpPr txBox="1">
            <a:spLocks/>
          </p:cNvSpPr>
          <p:nvPr/>
        </p:nvSpPr>
        <p:spPr>
          <a:xfrm>
            <a:off x="350521" y="914401"/>
            <a:ext cx="11353800" cy="544195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20000"/>
              </a:lnSpc>
              <a:buNone/>
            </a:pPr>
            <a:r>
              <a:rPr lang="en-US" sz="4400" b="1" dirty="0">
                <a:solidFill>
                  <a:srgbClr val="FF0000"/>
                </a:solidFill>
              </a:rPr>
              <a:t>VISION 2030</a:t>
            </a:r>
          </a:p>
          <a:p>
            <a:pPr lvl="3">
              <a:lnSpc>
                <a:spcPct val="120000"/>
              </a:lnSpc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Desired Future Pillars:</a:t>
            </a:r>
          </a:p>
          <a:p>
            <a:pPr lvl="5">
              <a:lnSpc>
                <a:spcPct val="120000"/>
              </a:lnSpc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(1)Integrated Human settlements;</a:t>
            </a:r>
          </a:p>
          <a:p>
            <a:pPr lvl="5">
              <a:lnSpc>
                <a:spcPct val="120000"/>
              </a:lnSpc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(2)Competitive Economy,</a:t>
            </a:r>
          </a:p>
          <a:p>
            <a:pPr marL="2286000" lvl="5" indent="0">
              <a:lnSpc>
                <a:spcPct val="120000"/>
              </a:lnSpc>
              <a:buNone/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3">
              <a:lnSpc>
                <a:spcPct val="120000"/>
              </a:lnSpc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Integrated Human Settlements: </a:t>
            </a:r>
          </a:p>
          <a:p>
            <a:pPr lvl="4">
              <a:lnSpc>
                <a:spcPct val="120000"/>
              </a:lnSpc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Mbombela want to align human settlement with public transportation and economic growth:</a:t>
            </a:r>
          </a:p>
          <a:p>
            <a:pPr lvl="4">
              <a:lnSpc>
                <a:spcPct val="120000"/>
              </a:lnSpc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Be a city where people can work, live and play</a:t>
            </a:r>
          </a:p>
          <a:p>
            <a:pPr marL="1371600" lvl="3" indent="0">
              <a:lnSpc>
                <a:spcPct val="120000"/>
              </a:lnSpc>
              <a:buNone/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the municipality &amp; departmental key strategic priorities</a:t>
            </a:r>
            <a:endParaRPr lang="en-Z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6868-5F16-4736-B727-008F88E7CB56}" type="slidenum">
              <a:rPr lang="en-ZA" smtClean="0"/>
              <a:t>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55129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1"/>
            <a:ext cx="12145476" cy="914399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b="1" dirty="0"/>
              <a:t>KLCBT Business Breakfast</a:t>
            </a:r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00" y="49213"/>
            <a:ext cx="3115776" cy="1078548"/>
          </a:xfrm>
          <a:prstGeom prst="rect">
            <a:avLst/>
          </a:prstGeom>
          <a:ln cap="rnd">
            <a:solidFill>
              <a:schemeClr val="tx1"/>
            </a:solidFill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  <a:softEdge rad="190500"/>
          </a:effectLst>
        </p:spPr>
      </p:pic>
      <p:sp>
        <p:nvSpPr>
          <p:cNvPr id="17" name="Content Placeholder 3"/>
          <p:cNvSpPr txBox="1">
            <a:spLocks/>
          </p:cNvSpPr>
          <p:nvPr/>
        </p:nvSpPr>
        <p:spPr>
          <a:xfrm>
            <a:off x="350521" y="914401"/>
            <a:ext cx="11353800" cy="544195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20000"/>
              </a:lnSpc>
              <a:buNone/>
            </a:pPr>
            <a:r>
              <a:rPr lang="en-US" sz="4400" b="1" dirty="0">
                <a:solidFill>
                  <a:srgbClr val="FF0000"/>
                </a:solidFill>
              </a:rPr>
              <a:t>VISION 2030</a:t>
            </a:r>
          </a:p>
          <a:p>
            <a:pPr lvl="3">
              <a:lnSpc>
                <a:spcPct val="120000"/>
              </a:lnSpc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Competitive Economy: </a:t>
            </a:r>
          </a:p>
          <a:p>
            <a:pPr lvl="4">
              <a:lnSpc>
                <a:spcPct val="120000"/>
              </a:lnSpc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Mbombela want to create and enabling environment</a:t>
            </a:r>
          </a:p>
          <a:p>
            <a:pPr lvl="4">
              <a:lnSpc>
                <a:spcPct val="120000"/>
              </a:lnSpc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Stimulate economic growth</a:t>
            </a:r>
          </a:p>
          <a:p>
            <a:pPr lvl="4">
              <a:lnSpc>
                <a:spcPct val="120000"/>
              </a:lnSpc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Support and grow entrepreneurs </a:t>
            </a:r>
          </a:p>
          <a:p>
            <a:pPr lvl="4">
              <a:lnSpc>
                <a:spcPct val="120000"/>
              </a:lnSpc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Reduce red tape, and </a:t>
            </a:r>
          </a:p>
          <a:p>
            <a:pPr lvl="4">
              <a:lnSpc>
                <a:spcPct val="120000"/>
              </a:lnSpc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fast track projects with economic benefit</a:t>
            </a:r>
          </a:p>
          <a:p>
            <a:pPr lvl="4">
              <a:lnSpc>
                <a:spcPct val="120000"/>
              </a:lnSpc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Generate sufficient investment to reduce unemployment</a:t>
            </a:r>
          </a:p>
          <a:p>
            <a:pPr lvl="4">
              <a:lnSpc>
                <a:spcPct val="120000"/>
              </a:lnSpc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Be a city where people want to work, live and play</a:t>
            </a:r>
          </a:p>
          <a:p>
            <a:pPr marL="1371600" lvl="3" indent="0">
              <a:lnSpc>
                <a:spcPct val="120000"/>
              </a:lnSpc>
              <a:buNone/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the municipality &amp; departmental key strategic priorities</a:t>
            </a:r>
            <a:endParaRPr lang="en-Z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6868-5F16-4736-B727-008F88E7CB56}" type="slidenum">
              <a:rPr lang="en-ZA" smtClean="0"/>
              <a:t>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21566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1"/>
            <a:ext cx="12145476" cy="914399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b="1" dirty="0"/>
              <a:t>KLCBT Business Breakfast</a:t>
            </a:r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00" y="49213"/>
            <a:ext cx="3115776" cy="1078548"/>
          </a:xfrm>
          <a:prstGeom prst="rect">
            <a:avLst/>
          </a:prstGeom>
          <a:ln cap="rnd">
            <a:solidFill>
              <a:schemeClr val="tx1"/>
            </a:solidFill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  <a:softEdge rad="190500"/>
          </a:effectLst>
        </p:spPr>
      </p:pic>
      <p:sp>
        <p:nvSpPr>
          <p:cNvPr id="17" name="Content Placeholder 3"/>
          <p:cNvSpPr txBox="1">
            <a:spLocks/>
          </p:cNvSpPr>
          <p:nvPr/>
        </p:nvSpPr>
        <p:spPr>
          <a:xfrm>
            <a:off x="350521" y="914401"/>
            <a:ext cx="11353800" cy="544195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20000"/>
              </a:lnSpc>
              <a:buNone/>
            </a:pPr>
            <a:r>
              <a:rPr lang="en-US" sz="4400" b="1" dirty="0">
                <a:solidFill>
                  <a:srgbClr val="FF0000"/>
                </a:solidFill>
              </a:rPr>
              <a:t>VISION 2030 – Strategic Objectives</a:t>
            </a:r>
          </a:p>
          <a:p>
            <a:pPr lvl="4">
              <a:lnSpc>
                <a:spcPct val="120000"/>
              </a:lnSpc>
            </a:pPr>
            <a:endParaRPr lang="en-Z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4">
              <a:lnSpc>
                <a:spcPct val="120000"/>
              </a:lnSpc>
            </a:pPr>
            <a:r>
              <a:rPr lang="en-ZA" sz="2400" b="1" dirty="0">
                <a:latin typeface="Arial" panose="020B0604020202020204" pitchFamily="34" charset="0"/>
                <a:cs typeface="Arial" panose="020B0604020202020204" pitchFamily="34" charset="0"/>
              </a:rPr>
              <a:t>Spatial Transformation </a:t>
            </a:r>
          </a:p>
          <a:p>
            <a:pPr lvl="4">
              <a:lnSpc>
                <a:spcPct val="120000"/>
              </a:lnSpc>
            </a:pPr>
            <a:r>
              <a:rPr lang="en-ZA" sz="2400" b="1" dirty="0">
                <a:latin typeface="Arial" panose="020B0604020202020204" pitchFamily="34" charset="0"/>
                <a:cs typeface="Arial" panose="020B0604020202020204" pitchFamily="34" charset="0"/>
              </a:rPr>
              <a:t>Economic Growth</a:t>
            </a:r>
          </a:p>
          <a:p>
            <a:pPr lvl="4">
              <a:lnSpc>
                <a:spcPct val="120000"/>
              </a:lnSpc>
            </a:pPr>
            <a:r>
              <a:rPr lang="en-ZA" sz="2400" b="1" dirty="0">
                <a:latin typeface="Arial" panose="020B0604020202020204" pitchFamily="34" charset="0"/>
                <a:cs typeface="Arial" panose="020B0604020202020204" pitchFamily="34" charset="0"/>
              </a:rPr>
              <a:t>Service Provision</a:t>
            </a:r>
          </a:p>
          <a:p>
            <a:pPr lvl="4">
              <a:lnSpc>
                <a:spcPct val="120000"/>
              </a:lnSpc>
            </a:pPr>
            <a:r>
              <a:rPr lang="en-ZA" sz="2400" b="1" dirty="0">
                <a:latin typeface="Arial" panose="020B0604020202020204" pitchFamily="34" charset="0"/>
                <a:cs typeface="Arial" panose="020B0604020202020204" pitchFamily="34" charset="0"/>
              </a:rPr>
              <a:t>Governance</a:t>
            </a:r>
          </a:p>
          <a:p>
            <a:pPr marL="1828800" lvl="4" indent="0">
              <a:lnSpc>
                <a:spcPct val="120000"/>
              </a:lnSpc>
              <a:buNone/>
            </a:pPr>
            <a:endParaRPr lang="en-Z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1600" lvl="3" indent="0">
              <a:lnSpc>
                <a:spcPct val="120000"/>
              </a:lnSpc>
              <a:buNone/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the municipality &amp; departmental key strategic priorities</a:t>
            </a:r>
            <a:endParaRPr lang="en-Z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6868-5F16-4736-B727-008F88E7CB56}" type="slidenum">
              <a:rPr lang="en-ZA" smtClean="0"/>
              <a:t>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87687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1"/>
            <a:ext cx="12145476" cy="914399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b="1" dirty="0"/>
              <a:t>KLCBT Business Breakfast</a:t>
            </a:r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00" y="49213"/>
            <a:ext cx="3115776" cy="1078548"/>
          </a:xfrm>
          <a:prstGeom prst="rect">
            <a:avLst/>
          </a:prstGeom>
          <a:ln cap="rnd">
            <a:solidFill>
              <a:schemeClr val="tx1"/>
            </a:solidFill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  <a:softEdge rad="190500"/>
          </a:effectLst>
        </p:spPr>
      </p:pic>
      <p:sp>
        <p:nvSpPr>
          <p:cNvPr id="17" name="Content Placeholder 3"/>
          <p:cNvSpPr txBox="1">
            <a:spLocks/>
          </p:cNvSpPr>
          <p:nvPr/>
        </p:nvSpPr>
        <p:spPr>
          <a:xfrm>
            <a:off x="350521" y="914401"/>
            <a:ext cx="11353800" cy="544195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20000"/>
              </a:lnSpc>
              <a:buNone/>
            </a:pPr>
            <a:r>
              <a:rPr lang="en-US" sz="4400" b="1" dirty="0">
                <a:solidFill>
                  <a:srgbClr val="FF0000"/>
                </a:solidFill>
              </a:rPr>
              <a:t>VISION 2030 – Strategic Objectives</a:t>
            </a:r>
          </a:p>
          <a:p>
            <a:pPr lvl="4">
              <a:lnSpc>
                <a:spcPct val="120000"/>
              </a:lnSpc>
            </a:pPr>
            <a:r>
              <a:rPr lang="en-ZA" sz="2400" b="1" dirty="0">
                <a:latin typeface="Arial" panose="020B0604020202020204" pitchFamily="34" charset="0"/>
                <a:cs typeface="Arial" panose="020B0604020202020204" pitchFamily="34" charset="0"/>
              </a:rPr>
              <a:t>Spatial Transformation </a:t>
            </a:r>
          </a:p>
          <a:p>
            <a:pPr lvl="5">
              <a:lnSpc>
                <a:spcPct val="120000"/>
              </a:lnSpc>
            </a:pPr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Expand City Centres, </a:t>
            </a:r>
          </a:p>
          <a:p>
            <a:pPr lvl="5">
              <a:lnSpc>
                <a:spcPct val="120000"/>
              </a:lnSpc>
            </a:pPr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develop new urban nodes, </a:t>
            </a:r>
          </a:p>
          <a:p>
            <a:pPr lvl="5">
              <a:lnSpc>
                <a:spcPct val="120000"/>
              </a:lnSpc>
            </a:pPr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upgrading and formalisation of Trust and Traditional Lands</a:t>
            </a:r>
          </a:p>
          <a:p>
            <a:pPr lvl="4">
              <a:lnSpc>
                <a:spcPct val="120000"/>
              </a:lnSpc>
            </a:pPr>
            <a:r>
              <a:rPr lang="en-ZA" sz="2400" b="1" dirty="0">
                <a:latin typeface="Arial" panose="020B0604020202020204" pitchFamily="34" charset="0"/>
                <a:cs typeface="Arial" panose="020B0604020202020204" pitchFamily="34" charset="0"/>
              </a:rPr>
              <a:t>Economic Growth</a:t>
            </a:r>
          </a:p>
          <a:p>
            <a:pPr lvl="5">
              <a:lnSpc>
                <a:spcPct val="120000"/>
              </a:lnSpc>
            </a:pPr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Establish a competitive economic position through Economic sector development, </a:t>
            </a:r>
          </a:p>
          <a:p>
            <a:pPr lvl="5">
              <a:lnSpc>
                <a:spcPct val="120000"/>
              </a:lnSpc>
            </a:pPr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Land Development, </a:t>
            </a:r>
          </a:p>
          <a:p>
            <a:pPr lvl="5">
              <a:lnSpc>
                <a:spcPct val="120000"/>
              </a:lnSpc>
            </a:pPr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Skills development and </a:t>
            </a:r>
          </a:p>
          <a:p>
            <a:pPr lvl="5">
              <a:lnSpc>
                <a:spcPct val="120000"/>
              </a:lnSpc>
            </a:pPr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Place Marketing</a:t>
            </a:r>
            <a:endParaRPr lang="en-Z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28800" lvl="4" indent="0">
              <a:lnSpc>
                <a:spcPct val="120000"/>
              </a:lnSpc>
              <a:buNone/>
            </a:pPr>
            <a:endParaRPr lang="en-Z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1600" lvl="3" indent="0">
              <a:lnSpc>
                <a:spcPct val="120000"/>
              </a:lnSpc>
              <a:buNone/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20000"/>
              </a:lnSpc>
            </a:pPr>
            <a:endParaRPr lang="en-ZA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the municipality &amp; departmental key strategic priorities</a:t>
            </a:r>
            <a:endParaRPr lang="en-Z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96868-5F16-4736-B727-008F88E7CB56}" type="slidenum">
              <a:rPr lang="en-ZA" smtClean="0"/>
              <a:t>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769407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55756</TotalTime>
  <Words>923</Words>
  <Application>Microsoft Office PowerPoint</Application>
  <PresentationFormat>Widescreen</PresentationFormat>
  <Paragraphs>240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CITY OF MBOMBELA</vt:lpstr>
      <vt:lpstr>Quote on Local Government</vt:lpstr>
      <vt:lpstr>Core Mandate of Local Government</vt:lpstr>
      <vt:lpstr>Developmental Duties of Local Government</vt:lpstr>
      <vt:lpstr>KLCBT Business Breakfast</vt:lpstr>
      <vt:lpstr>KLCBT Business Breakfast</vt:lpstr>
      <vt:lpstr>KLCBT Business Breakfast</vt:lpstr>
      <vt:lpstr>KLCBT Business Breakfast</vt:lpstr>
      <vt:lpstr>KLCBT Business Breakfast</vt:lpstr>
      <vt:lpstr>KLCBT Business Breakfast</vt:lpstr>
      <vt:lpstr>KLCBT Business Breakfast</vt:lpstr>
      <vt:lpstr>KLCBT Business Breakfast</vt:lpstr>
      <vt:lpstr>FINANCIAL RECOVERY PLAN</vt:lpstr>
      <vt:lpstr>PILLARS OF FINANCIAL RECOVERY PLAN</vt:lpstr>
      <vt:lpstr>PILLARS OF FINANCIAL RECOVERY PLAN</vt:lpstr>
      <vt:lpstr>PILLARS OF FINANCIAL RECOVERY PLAN</vt:lpstr>
      <vt:lpstr>Conclusion</vt:lpstr>
      <vt:lpstr>Thank You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TEKWANE URBAN HUB</dc:title>
  <dc:creator>Loretta Thatcher</dc:creator>
  <cp:lastModifiedBy>Loretta Thatcher</cp:lastModifiedBy>
  <cp:revision>265</cp:revision>
  <cp:lastPrinted>2018-03-15T21:40:23Z</cp:lastPrinted>
  <dcterms:created xsi:type="dcterms:W3CDTF">2017-07-31T10:59:03Z</dcterms:created>
  <dcterms:modified xsi:type="dcterms:W3CDTF">2018-03-16T13:38:02Z</dcterms:modified>
</cp:coreProperties>
</file>